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73" r:id="rId5"/>
    <p:sldId id="274" r:id="rId6"/>
    <p:sldId id="275" r:id="rId7"/>
  </p:sldIdLst>
  <p:sldSz cx="7772400" cy="10058400"/>
  <p:notesSz cx="6797675" cy="9926638"/>
  <p:defaultTextStyle>
    <a:defPPr>
      <a:defRPr lang="zh-CN"/>
    </a:defPPr>
    <a:lvl1pPr marL="0" algn="l" defTabSz="9142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0" algn="l" defTabSz="9142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9" algn="l" defTabSz="9142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9" algn="l" defTabSz="9142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0" algn="l" defTabSz="9142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50" algn="l" defTabSz="9142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99" algn="l" defTabSz="9142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49" algn="l" defTabSz="9142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99" algn="l" defTabSz="9142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6">
          <p15:clr>
            <a:srgbClr val="A4A3A4"/>
          </p15:clr>
        </p15:guide>
        <p15:guide id="2" orient="horz" pos="5368">
          <p15:clr>
            <a:srgbClr val="A4A3A4"/>
          </p15:clr>
        </p15:guide>
        <p15:guide id="3" pos="248">
          <p15:clr>
            <a:srgbClr val="A4A3A4"/>
          </p15:clr>
        </p15:guide>
        <p15:guide id="4" pos="2539">
          <p15:clr>
            <a:srgbClr val="A4A3A4"/>
          </p15:clr>
        </p15:guide>
        <p15:guide id="5" pos="1065">
          <p15:clr>
            <a:srgbClr val="A4A3A4"/>
          </p15:clr>
        </p15:guide>
        <p15:guide id="6" pos="4648">
          <p15:clr>
            <a:srgbClr val="A4A3A4"/>
          </p15:clr>
        </p15:guide>
        <p15:guide id="7" pos="67">
          <p15:clr>
            <a:srgbClr val="A4A3A4"/>
          </p15:clr>
        </p15:guide>
        <p15:guide id="8" pos="3355">
          <p15:clr>
            <a:srgbClr val="A4A3A4"/>
          </p15:clr>
        </p15:guide>
        <p15:guide id="9" pos="294">
          <p15:clr>
            <a:srgbClr val="A4A3A4"/>
          </p15:clr>
        </p15:guide>
        <p15:guide id="10" pos="460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e R" initials="DR" lastIdx="1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4E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25" autoAdjust="0"/>
    <p:restoredTop sz="92070" autoAdjust="0"/>
  </p:normalViewPr>
  <p:slideViewPr>
    <p:cSldViewPr snapToObjects="1">
      <p:cViewPr varScale="1">
        <p:scale>
          <a:sx n="72" d="100"/>
          <a:sy n="72" d="100"/>
        </p:scale>
        <p:origin x="3630" y="78"/>
      </p:cViewPr>
      <p:guideLst>
        <p:guide orient="horz" pos="2306"/>
        <p:guide orient="horz" pos="5368"/>
        <p:guide pos="248"/>
        <p:guide pos="2539"/>
        <p:guide pos="1065"/>
        <p:guide pos="4648"/>
        <p:guide pos="67"/>
        <p:guide pos="3355"/>
        <p:guide pos="294"/>
        <p:guide pos="46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3DA20-DB84-415C-8BC2-519EB85425EB}" type="datetimeFigureOut">
              <a:rPr lang="en-GB" smtClean="0"/>
              <a:pPr/>
              <a:t>30/06/2020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60563" y="744538"/>
            <a:ext cx="28765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431DD-8B01-494F-A04A-FCE53F812CE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889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0" algn="l" defTabSz="91429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9" algn="l" defTabSz="91429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9" algn="l" defTabSz="91429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00" algn="l" defTabSz="91429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50" algn="l" defTabSz="91429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99" algn="l" defTabSz="91429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49" algn="l" defTabSz="91429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99" algn="l" defTabSz="91429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60563" y="744538"/>
            <a:ext cx="287655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431DD-8B01-494F-A04A-FCE53F812CE5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0486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431DD-8B01-494F-A04A-FCE53F812CE5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1096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66739" y="3317940"/>
            <a:ext cx="6423025" cy="228942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33475" y="6052397"/>
            <a:ext cx="5289550" cy="27295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ABE9-0A68-4FC2-84A1-A94E2C6093BF}" type="datetimeFigureOut">
              <a:rPr lang="zh-CN" altLang="en-US" smtClean="0"/>
              <a:pPr/>
              <a:t>2020/6/30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F1C4-787E-4645-B477-D39B277284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ABE9-0A68-4FC2-84A1-A94E2C6093BF}" type="datetimeFigureOut">
              <a:rPr lang="zh-CN" altLang="en-US" smtClean="0"/>
              <a:pPr/>
              <a:t>2020/6/30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F1C4-787E-4645-B477-D39B277284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5478462" y="665075"/>
            <a:ext cx="1700213" cy="1419395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77825" y="665075"/>
            <a:ext cx="4974696" cy="1419395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ABE9-0A68-4FC2-84A1-A94E2C6093BF}" type="datetimeFigureOut">
              <a:rPr lang="zh-CN" altLang="en-US" smtClean="0"/>
              <a:pPr/>
              <a:t>2020/6/30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F1C4-787E-4645-B477-D39B277284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ABE9-0A68-4FC2-84A1-A94E2C6093BF}" type="datetimeFigureOut">
              <a:rPr lang="zh-CN" altLang="en-US" smtClean="0"/>
              <a:pPr/>
              <a:t>2020/6/30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F1C4-787E-4645-B477-D39B277284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6913" y="6863339"/>
            <a:ext cx="6423025" cy="212130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96913" y="4526937"/>
            <a:ext cx="6423025" cy="233640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9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4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9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ABE9-0A68-4FC2-84A1-A94E2C6093BF}" type="datetimeFigureOut">
              <a:rPr lang="zh-CN" altLang="en-US" smtClean="0"/>
              <a:pPr/>
              <a:t>2020/6/30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F1C4-787E-4645-B477-D39B277284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77825" y="3881643"/>
            <a:ext cx="3337454" cy="109773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841221" y="3881643"/>
            <a:ext cx="3337454" cy="109773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ABE9-0A68-4FC2-84A1-A94E2C6093BF}" type="datetimeFigureOut">
              <a:rPr lang="zh-CN" altLang="en-US" smtClean="0"/>
              <a:pPr/>
              <a:t>2020/6/30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F1C4-787E-4645-B477-D39B277284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77825" y="427725"/>
            <a:ext cx="6800850" cy="1780117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77825" y="2390796"/>
            <a:ext cx="3338766" cy="9963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0" indent="0">
              <a:buNone/>
              <a:defRPr sz="2000" b="1"/>
            </a:lvl2pPr>
            <a:lvl3pPr marL="914299" indent="0">
              <a:buNone/>
              <a:defRPr sz="1800" b="1"/>
            </a:lvl3pPr>
            <a:lvl4pPr marL="1371449" indent="0">
              <a:buNone/>
              <a:defRPr sz="1600" b="1"/>
            </a:lvl4pPr>
            <a:lvl5pPr marL="1828600" indent="0">
              <a:buNone/>
              <a:defRPr sz="1600" b="1"/>
            </a:lvl5pPr>
            <a:lvl6pPr marL="2285750" indent="0">
              <a:buNone/>
              <a:defRPr sz="1600" b="1"/>
            </a:lvl6pPr>
            <a:lvl7pPr marL="2742899" indent="0">
              <a:buNone/>
              <a:defRPr sz="1600" b="1"/>
            </a:lvl7pPr>
            <a:lvl8pPr marL="3200049" indent="0">
              <a:buNone/>
              <a:defRPr sz="1600" b="1"/>
            </a:lvl8pPr>
            <a:lvl9pPr marL="3657199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77825" y="3387169"/>
            <a:ext cx="3338766" cy="61537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838598" y="2390796"/>
            <a:ext cx="3340078" cy="9963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0" indent="0">
              <a:buNone/>
              <a:defRPr sz="2000" b="1"/>
            </a:lvl2pPr>
            <a:lvl3pPr marL="914299" indent="0">
              <a:buNone/>
              <a:defRPr sz="1800" b="1"/>
            </a:lvl3pPr>
            <a:lvl4pPr marL="1371449" indent="0">
              <a:buNone/>
              <a:defRPr sz="1600" b="1"/>
            </a:lvl4pPr>
            <a:lvl5pPr marL="1828600" indent="0">
              <a:buNone/>
              <a:defRPr sz="1600" b="1"/>
            </a:lvl5pPr>
            <a:lvl6pPr marL="2285750" indent="0">
              <a:buNone/>
              <a:defRPr sz="1600" b="1"/>
            </a:lvl6pPr>
            <a:lvl7pPr marL="2742899" indent="0">
              <a:buNone/>
              <a:defRPr sz="1600" b="1"/>
            </a:lvl7pPr>
            <a:lvl8pPr marL="3200049" indent="0">
              <a:buNone/>
              <a:defRPr sz="1600" b="1"/>
            </a:lvl8pPr>
            <a:lvl9pPr marL="3657199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838598" y="3387169"/>
            <a:ext cx="3340078" cy="61537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ABE9-0A68-4FC2-84A1-A94E2C6093BF}" type="datetimeFigureOut">
              <a:rPr lang="zh-CN" altLang="en-US" smtClean="0"/>
              <a:pPr/>
              <a:t>2020/6/30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F1C4-787E-4645-B477-D39B277284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ABE9-0A68-4FC2-84A1-A94E2C6093BF}" type="datetimeFigureOut">
              <a:rPr lang="zh-CN" altLang="en-US" smtClean="0"/>
              <a:pPr/>
              <a:t>2020/6/30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F1C4-787E-4645-B477-D39B277284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ABE9-0A68-4FC2-84A1-A94E2C6093BF}" type="datetimeFigureOut">
              <a:rPr lang="zh-CN" altLang="en-US" smtClean="0"/>
              <a:pPr/>
              <a:t>2020/6/30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F1C4-787E-4645-B477-D39B277284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77827" y="425251"/>
            <a:ext cx="2486036" cy="180978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54383" y="425251"/>
            <a:ext cx="4224293" cy="911568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77827" y="2235037"/>
            <a:ext cx="2486036" cy="7305896"/>
          </a:xfrm>
        </p:spPr>
        <p:txBody>
          <a:bodyPr/>
          <a:lstStyle>
            <a:lvl1pPr marL="0" indent="0">
              <a:buNone/>
              <a:defRPr sz="1400"/>
            </a:lvl1pPr>
            <a:lvl2pPr marL="457150" indent="0">
              <a:buNone/>
              <a:defRPr sz="1200"/>
            </a:lvl2pPr>
            <a:lvl3pPr marL="914299" indent="0">
              <a:buNone/>
              <a:defRPr sz="1000"/>
            </a:lvl3pPr>
            <a:lvl4pPr marL="1371449" indent="0">
              <a:buNone/>
              <a:defRPr sz="900"/>
            </a:lvl4pPr>
            <a:lvl5pPr marL="1828600" indent="0">
              <a:buNone/>
              <a:defRPr sz="900"/>
            </a:lvl5pPr>
            <a:lvl6pPr marL="2285750" indent="0">
              <a:buNone/>
              <a:defRPr sz="900"/>
            </a:lvl6pPr>
            <a:lvl7pPr marL="2742899" indent="0">
              <a:buNone/>
              <a:defRPr sz="900"/>
            </a:lvl7pPr>
            <a:lvl8pPr marL="3200049" indent="0">
              <a:buNone/>
              <a:defRPr sz="900"/>
            </a:lvl8pPr>
            <a:lvl9pPr marL="3657199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ABE9-0A68-4FC2-84A1-A94E2C6093BF}" type="datetimeFigureOut">
              <a:rPr lang="zh-CN" altLang="en-US" smtClean="0"/>
              <a:pPr/>
              <a:t>2020/6/30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F1C4-787E-4645-B477-D39B277284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81127" y="7476491"/>
            <a:ext cx="4533900" cy="8826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481127" y="954340"/>
            <a:ext cx="4533900" cy="6408420"/>
          </a:xfrm>
        </p:spPr>
        <p:txBody>
          <a:bodyPr/>
          <a:lstStyle>
            <a:lvl1pPr marL="0" indent="0">
              <a:buNone/>
              <a:defRPr sz="3200"/>
            </a:lvl1pPr>
            <a:lvl2pPr marL="457150" indent="0">
              <a:buNone/>
              <a:defRPr sz="2800"/>
            </a:lvl2pPr>
            <a:lvl3pPr marL="914299" indent="0">
              <a:buNone/>
              <a:defRPr sz="2400"/>
            </a:lvl3pPr>
            <a:lvl4pPr marL="1371449" indent="0">
              <a:buNone/>
              <a:defRPr sz="2000"/>
            </a:lvl4pPr>
            <a:lvl5pPr marL="1828600" indent="0">
              <a:buNone/>
              <a:defRPr sz="2000"/>
            </a:lvl5pPr>
            <a:lvl6pPr marL="2285750" indent="0">
              <a:buNone/>
              <a:defRPr sz="2000"/>
            </a:lvl6pPr>
            <a:lvl7pPr marL="2742899" indent="0">
              <a:buNone/>
              <a:defRPr sz="2000"/>
            </a:lvl7pPr>
            <a:lvl8pPr marL="3200049" indent="0">
              <a:buNone/>
              <a:defRPr sz="2000"/>
            </a:lvl8pPr>
            <a:lvl9pPr marL="3657199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481127" y="8359132"/>
            <a:ext cx="4533900" cy="1253498"/>
          </a:xfrm>
        </p:spPr>
        <p:txBody>
          <a:bodyPr/>
          <a:lstStyle>
            <a:lvl1pPr marL="0" indent="0">
              <a:buNone/>
              <a:defRPr sz="1400"/>
            </a:lvl1pPr>
            <a:lvl2pPr marL="457150" indent="0">
              <a:buNone/>
              <a:defRPr sz="1200"/>
            </a:lvl2pPr>
            <a:lvl3pPr marL="914299" indent="0">
              <a:buNone/>
              <a:defRPr sz="1000"/>
            </a:lvl3pPr>
            <a:lvl4pPr marL="1371449" indent="0">
              <a:buNone/>
              <a:defRPr sz="900"/>
            </a:lvl4pPr>
            <a:lvl5pPr marL="1828600" indent="0">
              <a:buNone/>
              <a:defRPr sz="900"/>
            </a:lvl5pPr>
            <a:lvl6pPr marL="2285750" indent="0">
              <a:buNone/>
              <a:defRPr sz="900"/>
            </a:lvl6pPr>
            <a:lvl7pPr marL="2742899" indent="0">
              <a:buNone/>
              <a:defRPr sz="900"/>
            </a:lvl7pPr>
            <a:lvl8pPr marL="3200049" indent="0">
              <a:buNone/>
              <a:defRPr sz="900"/>
            </a:lvl8pPr>
            <a:lvl9pPr marL="3657199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ABE9-0A68-4FC2-84A1-A94E2C6093BF}" type="datetimeFigureOut">
              <a:rPr lang="zh-CN" altLang="en-US" smtClean="0"/>
              <a:pPr/>
              <a:t>2020/6/30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F1C4-787E-4645-B477-D39B277284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77825" y="427725"/>
            <a:ext cx="6800850" cy="1780117"/>
          </a:xfrm>
          <a:prstGeom prst="rect">
            <a:avLst/>
          </a:prstGeom>
        </p:spPr>
        <p:txBody>
          <a:bodyPr vert="horz" lIns="91430" tIns="45715" rIns="91430" bIns="45715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77825" y="2492164"/>
            <a:ext cx="6800850" cy="7048768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77825" y="9899428"/>
            <a:ext cx="1763183" cy="568648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8ABE9-0A68-4FC2-84A1-A94E2C6093BF}" type="datetimeFigureOut">
              <a:rPr lang="zh-CN" altLang="en-US" smtClean="0"/>
              <a:pPr/>
              <a:t>2020/6/30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581805" y="9899428"/>
            <a:ext cx="2392892" cy="568648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5415493" y="9899428"/>
            <a:ext cx="1763183" cy="568648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BF1C4-787E-4645-B477-D39B2772843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1026" name="Picture 2" descr="C:\Users\stewaral\Desktop\Brother Logo 2013\Brother Logo 2013\Blue Bar Templates\JPG\A4_Portrait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7772400" cy="10795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9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2" indent="-342862" algn="l" defTabSz="91429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8" indent="-285719" algn="l" defTabSz="914299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74" indent="-228575" algn="l" defTabSz="9142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25" indent="-228575" algn="l" defTabSz="914299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75" indent="-228575" algn="l" defTabSz="914299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24" indent="-228575" algn="l" defTabSz="91429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74" indent="-228575" algn="l" defTabSz="91429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24" indent="-228575" algn="l" defTabSz="91429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74" indent="-228575" algn="l" defTabSz="91429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0" algn="l" defTabSz="9142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9" algn="l" defTabSz="9142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9" algn="l" defTabSz="9142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00" algn="l" defTabSz="9142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50" algn="l" defTabSz="9142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99" algn="l" defTabSz="9142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49" algn="l" defTabSz="9142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99" algn="l" defTabSz="9142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upport.brother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69801" y="1835910"/>
            <a:ext cx="3692953" cy="3338633"/>
          </a:xfrm>
          <a:prstGeom prst="rect">
            <a:avLst/>
          </a:prstGeom>
        </p:spPr>
      </p:pic>
      <p:sp>
        <p:nvSpPr>
          <p:cNvPr id="145" name="Freeform 3"/>
          <p:cNvSpPr/>
          <p:nvPr/>
        </p:nvSpPr>
        <p:spPr>
          <a:xfrm>
            <a:off x="457201" y="4857878"/>
            <a:ext cx="6857999" cy="0"/>
          </a:xfrm>
          <a:custGeom>
            <a:avLst/>
            <a:gdLst/>
            <a:ahLst/>
            <a:cxnLst/>
            <a:rect l="0" t="0" r="0" b="0"/>
            <a:pathLst>
              <a:path w="6858000">
                <a:moveTo>
                  <a:pt x="0" y="0"/>
                </a:moveTo>
                <a:lnTo>
                  <a:pt x="6858000" y="0"/>
                </a:lnTo>
              </a:path>
            </a:pathLst>
          </a:custGeom>
          <a:ln w="26458">
            <a:solidFill>
              <a:srgbClr val="1D4E9E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0" tIns="45715" rIns="91430" bIns="45715" rtlCol="0" anchor="ctr"/>
          <a:lstStyle/>
          <a:p>
            <a:pPr algn="ctr"/>
            <a:endParaRPr lang="zh-CN" altLang="en-US"/>
          </a:p>
        </p:txBody>
      </p:sp>
      <p:sp>
        <p:nvSpPr>
          <p:cNvPr id="146" name="Freeform 3"/>
          <p:cNvSpPr/>
          <p:nvPr/>
        </p:nvSpPr>
        <p:spPr>
          <a:xfrm>
            <a:off x="1919533" y="3618942"/>
            <a:ext cx="597496" cy="0"/>
          </a:xfrm>
          <a:custGeom>
            <a:avLst/>
            <a:gdLst/>
            <a:ahLst/>
            <a:cxnLst/>
            <a:rect l="0" t="0" r="0" b="0"/>
            <a:pathLst>
              <a:path w="597496">
                <a:moveTo>
                  <a:pt x="597496" y="0"/>
                </a:moveTo>
                <a:lnTo>
                  <a:pt x="0" y="0"/>
                </a:lnTo>
              </a:path>
            </a:pathLst>
          </a:custGeom>
          <a:ln w="39687">
            <a:solidFill>
              <a:srgbClr val="1D4E9E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0" tIns="45715" rIns="91430" bIns="45715" rtlCol="0" anchor="ctr"/>
          <a:lstStyle/>
          <a:p>
            <a:pPr algn="ctr"/>
            <a:endParaRPr lang="zh-CN" altLang="en-US"/>
          </a:p>
        </p:txBody>
      </p:sp>
      <p:sp>
        <p:nvSpPr>
          <p:cNvPr id="147" name="Freeform 3"/>
          <p:cNvSpPr/>
          <p:nvPr/>
        </p:nvSpPr>
        <p:spPr>
          <a:xfrm>
            <a:off x="5108748" y="2868959"/>
            <a:ext cx="1002461" cy="0"/>
          </a:xfrm>
          <a:custGeom>
            <a:avLst/>
            <a:gdLst/>
            <a:ahLst/>
            <a:cxnLst/>
            <a:rect l="0" t="0" r="0" b="0"/>
            <a:pathLst>
              <a:path w="1002461">
                <a:moveTo>
                  <a:pt x="0" y="0"/>
                </a:moveTo>
                <a:lnTo>
                  <a:pt x="1002461" y="0"/>
                </a:lnTo>
              </a:path>
            </a:pathLst>
          </a:custGeom>
          <a:ln w="39687">
            <a:solidFill>
              <a:srgbClr val="1D4E9E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0" tIns="45715" rIns="91430" bIns="45715" rtlCol="0" anchor="ctr"/>
          <a:lstStyle/>
          <a:p>
            <a:pPr algn="ctr"/>
            <a:endParaRPr lang="zh-CN" altLang="en-US"/>
          </a:p>
        </p:txBody>
      </p:sp>
      <p:sp>
        <p:nvSpPr>
          <p:cNvPr id="148" name="Freeform 3"/>
          <p:cNvSpPr/>
          <p:nvPr/>
        </p:nvSpPr>
        <p:spPr>
          <a:xfrm>
            <a:off x="5108747" y="3733056"/>
            <a:ext cx="612406" cy="0"/>
          </a:xfrm>
          <a:custGeom>
            <a:avLst/>
            <a:gdLst/>
            <a:ahLst/>
            <a:cxnLst/>
            <a:rect l="0" t="0" r="0" b="0"/>
            <a:pathLst>
              <a:path w="612406">
                <a:moveTo>
                  <a:pt x="0" y="0"/>
                </a:moveTo>
                <a:lnTo>
                  <a:pt x="612406" y="0"/>
                </a:lnTo>
              </a:path>
            </a:pathLst>
          </a:custGeom>
          <a:ln w="39687">
            <a:solidFill>
              <a:srgbClr val="1D4E9E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0" tIns="45715" rIns="91430" bIns="45715" rtlCol="0" anchor="ctr"/>
          <a:lstStyle/>
          <a:p>
            <a:pPr algn="ctr"/>
            <a:endParaRPr lang="zh-CN" altLang="en-US"/>
          </a:p>
        </p:txBody>
      </p:sp>
      <p:sp>
        <p:nvSpPr>
          <p:cNvPr id="149" name="Freeform 3"/>
          <p:cNvSpPr/>
          <p:nvPr/>
        </p:nvSpPr>
        <p:spPr>
          <a:xfrm>
            <a:off x="1442085" y="2873025"/>
            <a:ext cx="1086890" cy="0"/>
          </a:xfrm>
          <a:custGeom>
            <a:avLst/>
            <a:gdLst/>
            <a:ahLst/>
            <a:cxnLst/>
            <a:rect l="0" t="0" r="0" b="0"/>
            <a:pathLst>
              <a:path w="1086891">
                <a:moveTo>
                  <a:pt x="1086891" y="0"/>
                </a:moveTo>
                <a:lnTo>
                  <a:pt x="0" y="0"/>
                </a:lnTo>
              </a:path>
            </a:pathLst>
          </a:custGeom>
          <a:ln w="39687">
            <a:solidFill>
              <a:srgbClr val="1D4E9E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0" tIns="45715" rIns="91430" bIns="45715" rtlCol="0" anchor="ctr"/>
          <a:lstStyle/>
          <a:p>
            <a:pPr algn="ctr"/>
            <a:endParaRPr lang="zh-CN" altLang="en-US"/>
          </a:p>
        </p:txBody>
      </p:sp>
      <p:sp>
        <p:nvSpPr>
          <p:cNvPr id="152" name="TextBox 3"/>
          <p:cNvSpPr txBox="1"/>
          <p:nvPr/>
        </p:nvSpPr>
        <p:spPr>
          <a:xfrm>
            <a:off x="1041884" y="1176772"/>
            <a:ext cx="5600814" cy="969491"/>
          </a:xfrm>
          <a:prstGeom prst="rect">
            <a:avLst/>
          </a:prstGeom>
          <a:noFill/>
        </p:spPr>
        <p:txBody>
          <a:bodyPr wrap="square" lIns="0" tIns="0" rIns="0" bIns="45715" rtlCol="0">
            <a:spAutoFit/>
          </a:bodyPr>
          <a:lstStyle/>
          <a:p>
            <a:pPr algn="ctr"/>
            <a:r>
              <a:rPr lang="en-GB" altLang="zh-CN" sz="2000" b="1" dirty="0">
                <a:solidFill>
                  <a:srgbClr val="1C4E9D"/>
                </a:solidFill>
              </a:rPr>
              <a:t>DCP-1622WE</a:t>
            </a:r>
            <a:r>
              <a:rPr lang="hu-HU" altLang="zh-CN" sz="2000" b="1" dirty="0">
                <a:solidFill>
                  <a:srgbClr val="1C4E9D"/>
                </a:solidFill>
              </a:rPr>
              <a:t>&amp;DCP-1623WE</a:t>
            </a:r>
            <a:endParaRPr lang="en-GB" altLang="zh-CN" sz="2000" b="1" dirty="0">
              <a:solidFill>
                <a:srgbClr val="1C4E9D"/>
              </a:solidFill>
            </a:endParaRPr>
          </a:p>
          <a:p>
            <a:pPr algn="ctr"/>
            <a:r>
              <a:rPr lang="hu-HU" altLang="zh-CN" sz="2000" dirty="0">
                <a:solidFill>
                  <a:srgbClr val="1C4E9D"/>
                </a:solidFill>
              </a:rPr>
              <a:t>Kompakt</a:t>
            </a:r>
            <a:r>
              <a:rPr lang="en-GB" altLang="zh-CN" sz="2000" dirty="0">
                <a:solidFill>
                  <a:srgbClr val="1C4E9D"/>
                </a:solidFill>
              </a:rPr>
              <a:t> </a:t>
            </a:r>
            <a:r>
              <a:rPr lang="hu-HU" altLang="zh-CN" sz="2000" dirty="0">
                <a:solidFill>
                  <a:srgbClr val="1C4E9D"/>
                </a:solidFill>
              </a:rPr>
              <a:t>3az1-ben</a:t>
            </a:r>
            <a:r>
              <a:rPr lang="en-GB" altLang="zh-CN" sz="2000" dirty="0">
                <a:solidFill>
                  <a:srgbClr val="1C4E9D"/>
                </a:solidFill>
              </a:rPr>
              <a:t> </a:t>
            </a:r>
            <a:r>
              <a:rPr lang="hu-HU" altLang="zh-CN" sz="2000" dirty="0" err="1">
                <a:solidFill>
                  <a:srgbClr val="1C4E9D"/>
                </a:solidFill>
              </a:rPr>
              <a:t>mono</a:t>
            </a:r>
            <a:r>
              <a:rPr lang="hu-HU" altLang="zh-CN" sz="2000" dirty="0">
                <a:solidFill>
                  <a:srgbClr val="1C4E9D"/>
                </a:solidFill>
              </a:rPr>
              <a:t> lézer eszköz  </a:t>
            </a:r>
            <a:r>
              <a:rPr lang="en-GB" altLang="zh-CN" sz="2000" dirty="0">
                <a:solidFill>
                  <a:srgbClr val="1C4E9D"/>
                </a:solidFill>
              </a:rPr>
              <a:t>Wi-Fi</a:t>
            </a:r>
            <a:r>
              <a:rPr lang="hu-HU" altLang="zh-CN" sz="2000" dirty="0">
                <a:solidFill>
                  <a:srgbClr val="1C4E9D"/>
                </a:solidFill>
              </a:rPr>
              <a:t> csatlakozással</a:t>
            </a:r>
            <a:endParaRPr lang="en-US" altLang="zh-CN" sz="2000" dirty="0">
              <a:solidFill>
                <a:srgbClr val="1C4E9D"/>
              </a:solidFill>
              <a:latin typeface="Calibri"/>
            </a:endParaRPr>
          </a:p>
        </p:txBody>
      </p:sp>
      <p:sp>
        <p:nvSpPr>
          <p:cNvPr id="156" name="TextBox 7"/>
          <p:cNvSpPr txBox="1"/>
          <p:nvPr/>
        </p:nvSpPr>
        <p:spPr>
          <a:xfrm>
            <a:off x="294849" y="2797261"/>
            <a:ext cx="1122102" cy="507826"/>
          </a:xfrm>
          <a:prstGeom prst="rect">
            <a:avLst/>
          </a:prstGeom>
          <a:noFill/>
        </p:spPr>
        <p:txBody>
          <a:bodyPr wrap="none" lIns="0" tIns="0" rIns="0" bIns="45715" rtlCol="0">
            <a:spAutoFit/>
          </a:bodyPr>
          <a:lstStyle/>
          <a:p>
            <a:pPr algn="ctr"/>
            <a:r>
              <a:rPr lang="hu-HU" altLang="zh-CN" sz="1000" b="1" dirty="0">
                <a:solidFill>
                  <a:srgbClr val="231F1F"/>
                </a:solidFill>
              </a:rPr>
              <a:t>Akár</a:t>
            </a:r>
            <a:r>
              <a:rPr lang="en-US" altLang="zh-CN" sz="1000" b="1" dirty="0">
                <a:solidFill>
                  <a:srgbClr val="231F1F"/>
                </a:solidFill>
              </a:rPr>
              <a:t>20</a:t>
            </a:r>
            <a:r>
              <a:rPr lang="hu-HU" altLang="zh-CN" sz="1000" b="1" dirty="0" err="1">
                <a:solidFill>
                  <a:srgbClr val="231F1F"/>
                </a:solidFill>
              </a:rPr>
              <a:t>lpp</a:t>
            </a:r>
            <a:endParaRPr lang="en-US" altLang="zh-CN" sz="1000" b="1" dirty="0">
              <a:solidFill>
                <a:srgbClr val="231F1F"/>
              </a:solidFill>
            </a:endParaRPr>
          </a:p>
          <a:p>
            <a:pPr algn="ctr"/>
            <a:r>
              <a:rPr lang="hu-HU" altLang="zh-CN" sz="1000" b="1" dirty="0">
                <a:solidFill>
                  <a:srgbClr val="231F1F"/>
                </a:solidFill>
              </a:rPr>
              <a:t>Nyomtatási sebesség</a:t>
            </a:r>
            <a:endParaRPr lang="en-US" altLang="zh-CN" sz="1000" b="1" dirty="0">
              <a:solidFill>
                <a:srgbClr val="231F1F"/>
              </a:solidFill>
            </a:endParaRPr>
          </a:p>
          <a:p>
            <a:pPr algn="ctr"/>
            <a:endParaRPr lang="en-US" altLang="zh-CN" sz="1000" b="1" dirty="0">
              <a:solidFill>
                <a:srgbClr val="231F1F"/>
              </a:solidFill>
              <a:latin typeface="+mj-lt"/>
            </a:endParaRPr>
          </a:p>
        </p:txBody>
      </p:sp>
      <p:sp>
        <p:nvSpPr>
          <p:cNvPr id="158" name="TextBox 9"/>
          <p:cNvSpPr txBox="1"/>
          <p:nvPr/>
        </p:nvSpPr>
        <p:spPr>
          <a:xfrm>
            <a:off x="6189972" y="2796952"/>
            <a:ext cx="501740" cy="353938"/>
          </a:xfrm>
          <a:prstGeom prst="rect">
            <a:avLst/>
          </a:prstGeom>
          <a:noFill/>
        </p:spPr>
        <p:txBody>
          <a:bodyPr wrap="none" lIns="0" tIns="0" rIns="0" bIns="45715" rtlCol="0">
            <a:spAutoFit/>
          </a:bodyPr>
          <a:lstStyle/>
          <a:p>
            <a:pPr algn="ctr"/>
            <a:r>
              <a:rPr lang="en-GB" altLang="zh-CN" sz="1000" b="1" dirty="0">
                <a:solidFill>
                  <a:srgbClr val="231F1F"/>
                </a:solidFill>
              </a:rPr>
              <a:t>HQ1200 </a:t>
            </a:r>
          </a:p>
          <a:p>
            <a:pPr algn="ctr"/>
            <a:r>
              <a:rPr lang="hu-HU" altLang="zh-CN" sz="1000" b="1" dirty="0">
                <a:solidFill>
                  <a:srgbClr val="231F1F"/>
                </a:solidFill>
              </a:rPr>
              <a:t>felbontás</a:t>
            </a:r>
            <a:endParaRPr lang="en-US" altLang="zh-CN" sz="1000" dirty="0">
              <a:latin typeface="Times New Roman"/>
            </a:endParaRPr>
          </a:p>
        </p:txBody>
      </p:sp>
      <p:sp>
        <p:nvSpPr>
          <p:cNvPr id="159" name="TextBox 10"/>
          <p:cNvSpPr txBox="1"/>
          <p:nvPr/>
        </p:nvSpPr>
        <p:spPr>
          <a:xfrm>
            <a:off x="1320355" y="3445024"/>
            <a:ext cx="649446" cy="507826"/>
          </a:xfrm>
          <a:prstGeom prst="rect">
            <a:avLst/>
          </a:prstGeom>
          <a:noFill/>
        </p:spPr>
        <p:txBody>
          <a:bodyPr wrap="square" lIns="0" tIns="0" rIns="0" bIns="45715" rtlCol="0">
            <a:spAutoFit/>
          </a:bodyPr>
          <a:lstStyle/>
          <a:p>
            <a:pPr algn="ctr"/>
            <a:r>
              <a:rPr lang="hu-HU" altLang="zh-CN" sz="1000" b="1" dirty="0">
                <a:solidFill>
                  <a:srgbClr val="231F1F"/>
                </a:solidFill>
              </a:rPr>
              <a:t>Beépített</a:t>
            </a:r>
            <a:r>
              <a:rPr lang="en-US" altLang="zh-CN" sz="1000" b="1" dirty="0">
                <a:solidFill>
                  <a:srgbClr val="231F1F"/>
                </a:solidFill>
              </a:rPr>
              <a:t> </a:t>
            </a:r>
          </a:p>
          <a:p>
            <a:pPr algn="ctr"/>
            <a:r>
              <a:rPr lang="en-US" altLang="zh-CN" sz="1000" b="1" dirty="0">
                <a:solidFill>
                  <a:srgbClr val="231F1F"/>
                </a:solidFill>
              </a:rPr>
              <a:t>Wireless</a:t>
            </a:r>
          </a:p>
          <a:p>
            <a:pPr algn="ctr"/>
            <a:endParaRPr lang="en-US" altLang="zh-CN" sz="1000" b="1" dirty="0">
              <a:solidFill>
                <a:srgbClr val="231F1F"/>
              </a:solidFill>
            </a:endParaRPr>
          </a:p>
        </p:txBody>
      </p:sp>
      <p:sp>
        <p:nvSpPr>
          <p:cNvPr id="163" name="TextBox 14"/>
          <p:cNvSpPr txBox="1"/>
          <p:nvPr/>
        </p:nvSpPr>
        <p:spPr>
          <a:xfrm>
            <a:off x="457201" y="4899357"/>
            <a:ext cx="2081788" cy="307772"/>
          </a:xfrm>
          <a:prstGeom prst="rect">
            <a:avLst/>
          </a:prstGeom>
          <a:noFill/>
        </p:spPr>
        <p:txBody>
          <a:bodyPr wrap="none" lIns="0" tIns="0" rIns="0" bIns="45715" rtlCol="0">
            <a:spAutoFit/>
          </a:bodyPr>
          <a:lstStyle/>
          <a:p>
            <a:r>
              <a:rPr lang="hu-HU" altLang="zh-CN" sz="1700" b="1" dirty="0">
                <a:solidFill>
                  <a:srgbClr val="1C4E9D"/>
                </a:solidFill>
              </a:rPr>
              <a:t>Kiemelt tulajdonságok</a:t>
            </a:r>
            <a:r>
              <a:rPr lang="en-US" altLang="zh-CN" sz="1700" b="1" dirty="0">
                <a:solidFill>
                  <a:srgbClr val="1C4E9D"/>
                </a:solidFill>
              </a:rPr>
              <a:t>:</a:t>
            </a:r>
          </a:p>
        </p:txBody>
      </p:sp>
      <p:sp>
        <p:nvSpPr>
          <p:cNvPr id="164" name="TextBox 15"/>
          <p:cNvSpPr txBox="1"/>
          <p:nvPr/>
        </p:nvSpPr>
        <p:spPr>
          <a:xfrm>
            <a:off x="672084" y="5997408"/>
            <a:ext cx="1249253" cy="477049"/>
          </a:xfrm>
          <a:prstGeom prst="rect">
            <a:avLst/>
          </a:prstGeom>
          <a:noFill/>
        </p:spPr>
        <p:txBody>
          <a:bodyPr wrap="none" lIns="0" tIns="0" rIns="0" bIns="45715" rtlCol="0">
            <a:spAutoFit/>
          </a:bodyPr>
          <a:lstStyle/>
          <a:p>
            <a:r>
              <a:rPr lang="hu-HU" altLang="zh-CN" sz="1400" b="1" dirty="0">
                <a:solidFill>
                  <a:srgbClr val="1C4E9D"/>
                </a:solidFill>
              </a:rPr>
              <a:t>Gyors nyomtatás</a:t>
            </a:r>
            <a:endParaRPr lang="en-US" altLang="zh-CN" sz="1400" b="1" dirty="0">
              <a:solidFill>
                <a:srgbClr val="1C4E9D"/>
              </a:solidFill>
            </a:endParaRPr>
          </a:p>
          <a:p>
            <a:endParaRPr lang="en-US" altLang="zh-CN" sz="1400" b="1" dirty="0">
              <a:solidFill>
                <a:srgbClr val="1C4E9D"/>
              </a:solidFill>
              <a:latin typeface="Calibri"/>
            </a:endParaRPr>
          </a:p>
        </p:txBody>
      </p:sp>
      <p:sp>
        <p:nvSpPr>
          <p:cNvPr id="165" name="TextBox 16"/>
          <p:cNvSpPr txBox="1"/>
          <p:nvPr/>
        </p:nvSpPr>
        <p:spPr>
          <a:xfrm>
            <a:off x="4092297" y="5997408"/>
            <a:ext cx="1887824" cy="261605"/>
          </a:xfrm>
          <a:prstGeom prst="rect">
            <a:avLst/>
          </a:prstGeom>
          <a:noFill/>
        </p:spPr>
        <p:txBody>
          <a:bodyPr wrap="none" lIns="0" tIns="0" rIns="0" bIns="45715" rtlCol="0">
            <a:spAutoFit/>
          </a:bodyPr>
          <a:lstStyle/>
          <a:p>
            <a:r>
              <a:rPr lang="hu-HU" altLang="zh-CN" sz="1400" b="1" dirty="0">
                <a:solidFill>
                  <a:srgbClr val="1C4E9D"/>
                </a:solidFill>
              </a:rPr>
              <a:t>Cserélhető kellékanyagok</a:t>
            </a:r>
            <a:endParaRPr lang="en-US" altLang="zh-CN" sz="1400" b="1" dirty="0">
              <a:solidFill>
                <a:srgbClr val="1C4E9D"/>
              </a:solidFill>
            </a:endParaRPr>
          </a:p>
        </p:txBody>
      </p:sp>
      <p:sp>
        <p:nvSpPr>
          <p:cNvPr id="167" name="TextBox 18"/>
          <p:cNvSpPr txBox="1"/>
          <p:nvPr/>
        </p:nvSpPr>
        <p:spPr>
          <a:xfrm>
            <a:off x="4155797" y="6201319"/>
            <a:ext cx="1708801" cy="553993"/>
          </a:xfrm>
          <a:prstGeom prst="rect">
            <a:avLst/>
          </a:prstGeom>
          <a:noFill/>
        </p:spPr>
        <p:txBody>
          <a:bodyPr wrap="none" lIns="0" tIns="0" rIns="0" bIns="45715" rtlCol="0">
            <a:spAutoFit/>
          </a:bodyPr>
          <a:lstStyle/>
          <a:p>
            <a:r>
              <a:rPr lang="en-US" altLang="zh-CN" sz="1100" dirty="0">
                <a:solidFill>
                  <a:srgbClr val="231F1F"/>
                </a:solidFill>
              </a:rPr>
              <a:t>• </a:t>
            </a:r>
            <a:r>
              <a:rPr lang="hu-HU" altLang="zh-CN" sz="1100" dirty="0">
                <a:solidFill>
                  <a:srgbClr val="231F1F"/>
                </a:solidFill>
              </a:rPr>
              <a:t>Könnyen cserélhető, </a:t>
            </a:r>
            <a:br>
              <a:rPr lang="hu-HU" altLang="zh-CN" sz="1100" dirty="0">
                <a:solidFill>
                  <a:srgbClr val="231F1F"/>
                </a:solidFill>
              </a:rPr>
            </a:br>
            <a:r>
              <a:rPr lang="en-US" altLang="zh-CN" sz="1100" dirty="0">
                <a:solidFill>
                  <a:srgbClr val="231F1F"/>
                </a:solidFill>
              </a:rPr>
              <a:t>1,500</a:t>
            </a:r>
            <a:r>
              <a:rPr lang="en-US" altLang="zh-CN" sz="1100" baseline="30000" dirty="0">
                <a:solidFill>
                  <a:srgbClr val="231F1F"/>
                </a:solidFill>
              </a:rPr>
              <a:t>1</a:t>
            </a:r>
            <a:r>
              <a:rPr lang="en-US" altLang="zh-CN" sz="1100" dirty="0">
                <a:solidFill>
                  <a:srgbClr val="231F1F"/>
                </a:solidFill>
              </a:rPr>
              <a:t> </a:t>
            </a:r>
            <a:r>
              <a:rPr lang="hu-HU" altLang="zh-CN" sz="1100" dirty="0">
                <a:solidFill>
                  <a:srgbClr val="231F1F"/>
                </a:solidFill>
              </a:rPr>
              <a:t>oldalra elegendő </a:t>
            </a:r>
            <a:r>
              <a:rPr lang="hu-HU" altLang="zh-CN" sz="1100" dirty="0" err="1">
                <a:solidFill>
                  <a:srgbClr val="231F1F"/>
                </a:solidFill>
              </a:rPr>
              <a:t>toner</a:t>
            </a:r>
            <a:endParaRPr lang="en-US" altLang="zh-CN" sz="1100" dirty="0">
              <a:solidFill>
                <a:srgbClr val="231F1F"/>
              </a:solidFill>
            </a:endParaRPr>
          </a:p>
          <a:p>
            <a:endParaRPr lang="en-US" altLang="zh-CN" sz="1100" dirty="0">
              <a:solidFill>
                <a:srgbClr val="231F1F"/>
              </a:solidFill>
              <a:latin typeface="Calibri"/>
            </a:endParaRPr>
          </a:p>
        </p:txBody>
      </p:sp>
      <p:sp>
        <p:nvSpPr>
          <p:cNvPr id="170" name="TextBox 21"/>
          <p:cNvSpPr txBox="1"/>
          <p:nvPr/>
        </p:nvSpPr>
        <p:spPr>
          <a:xfrm>
            <a:off x="4092297" y="6815083"/>
            <a:ext cx="2261838" cy="261605"/>
          </a:xfrm>
          <a:prstGeom prst="rect">
            <a:avLst/>
          </a:prstGeom>
          <a:noFill/>
        </p:spPr>
        <p:txBody>
          <a:bodyPr wrap="none" lIns="0" tIns="0" rIns="0" bIns="45715" rtlCol="0">
            <a:spAutoFit/>
          </a:bodyPr>
          <a:lstStyle/>
          <a:p>
            <a:r>
              <a:rPr lang="hu-HU" altLang="zh-CN" sz="1400" b="1" dirty="0">
                <a:solidFill>
                  <a:srgbClr val="1C4E9D"/>
                </a:solidFill>
              </a:rPr>
              <a:t>Kimagasló minőségű felbontás</a:t>
            </a:r>
            <a:endParaRPr lang="en-US" altLang="zh-CN" sz="1400" b="1" dirty="0">
              <a:solidFill>
                <a:srgbClr val="1C4E9D"/>
              </a:solidFill>
            </a:endParaRPr>
          </a:p>
        </p:txBody>
      </p:sp>
      <p:sp>
        <p:nvSpPr>
          <p:cNvPr id="172" name="TextBox 23"/>
          <p:cNvSpPr txBox="1"/>
          <p:nvPr/>
        </p:nvSpPr>
        <p:spPr>
          <a:xfrm>
            <a:off x="4155797" y="7018995"/>
            <a:ext cx="3170740" cy="384716"/>
          </a:xfrm>
          <a:prstGeom prst="rect">
            <a:avLst/>
          </a:prstGeom>
          <a:noFill/>
        </p:spPr>
        <p:txBody>
          <a:bodyPr wrap="none" lIns="0" tIns="0" rIns="0" bIns="45715" rtlCol="0">
            <a:spAutoFit/>
          </a:bodyPr>
          <a:lstStyle/>
          <a:p>
            <a:r>
              <a:rPr lang="en-US" altLang="zh-CN" sz="1100" dirty="0">
                <a:solidFill>
                  <a:srgbClr val="231F1F"/>
                </a:solidFill>
                <a:latin typeface="Calibri"/>
              </a:rPr>
              <a:t>• </a:t>
            </a:r>
            <a:r>
              <a:rPr lang="en-US" altLang="zh-CN" sz="1100" dirty="0">
                <a:solidFill>
                  <a:srgbClr val="231F1F"/>
                </a:solidFill>
              </a:rPr>
              <a:t>HQ1200 </a:t>
            </a:r>
            <a:r>
              <a:rPr lang="hu-HU" altLang="zh-CN" sz="1100" dirty="0">
                <a:solidFill>
                  <a:srgbClr val="231F1F"/>
                </a:solidFill>
              </a:rPr>
              <a:t>- P</a:t>
            </a:r>
            <a:r>
              <a:rPr lang="en-US" altLang="zh-CN" sz="1100" dirty="0" err="1">
                <a:solidFill>
                  <a:srgbClr val="231F1F"/>
                </a:solidFill>
              </a:rPr>
              <a:t>rofess</a:t>
            </a:r>
            <a:r>
              <a:rPr lang="hu-HU" altLang="zh-CN" sz="1100" dirty="0">
                <a:solidFill>
                  <a:srgbClr val="231F1F"/>
                </a:solidFill>
              </a:rPr>
              <a:t>z</a:t>
            </a:r>
            <a:r>
              <a:rPr lang="en-US" altLang="zh-CN" sz="1100" dirty="0">
                <a:solidFill>
                  <a:srgbClr val="231F1F"/>
                </a:solidFill>
              </a:rPr>
              <a:t>ion</a:t>
            </a:r>
            <a:r>
              <a:rPr lang="hu-HU" altLang="zh-CN" sz="1100" dirty="0">
                <a:solidFill>
                  <a:srgbClr val="231F1F"/>
                </a:solidFill>
              </a:rPr>
              <a:t>á</a:t>
            </a:r>
            <a:r>
              <a:rPr lang="en-US" altLang="zh-CN" sz="1100" dirty="0">
                <a:solidFill>
                  <a:srgbClr val="231F1F"/>
                </a:solidFill>
              </a:rPr>
              <a:t>l</a:t>
            </a:r>
            <a:r>
              <a:rPr lang="hu-HU" altLang="zh-CN" sz="1100" dirty="0">
                <a:solidFill>
                  <a:srgbClr val="231F1F"/>
                </a:solidFill>
              </a:rPr>
              <a:t>is dokumentumok nyomtatása</a:t>
            </a:r>
            <a:endParaRPr lang="en-US" altLang="zh-CN" sz="1100" dirty="0">
              <a:solidFill>
                <a:srgbClr val="231F1F"/>
              </a:solidFill>
            </a:endParaRPr>
          </a:p>
          <a:p>
            <a:r>
              <a:rPr lang="en-US" altLang="zh-CN" sz="1100" dirty="0">
                <a:solidFill>
                  <a:srgbClr val="231F1F"/>
                </a:solidFill>
              </a:rPr>
              <a:t> (2,400 x 600dpi </a:t>
            </a:r>
            <a:r>
              <a:rPr lang="hu-HU" altLang="zh-CN" sz="1100" dirty="0">
                <a:solidFill>
                  <a:srgbClr val="231F1F"/>
                </a:solidFill>
              </a:rPr>
              <a:t>felbontással</a:t>
            </a:r>
            <a:r>
              <a:rPr lang="en-US" altLang="zh-CN" sz="1100" dirty="0">
                <a:solidFill>
                  <a:srgbClr val="231F1F"/>
                </a:solidFill>
              </a:rPr>
              <a:t>)</a:t>
            </a:r>
          </a:p>
        </p:txBody>
      </p:sp>
      <p:sp>
        <p:nvSpPr>
          <p:cNvPr id="184" name="TextBox 35"/>
          <p:cNvSpPr txBox="1"/>
          <p:nvPr/>
        </p:nvSpPr>
        <p:spPr>
          <a:xfrm>
            <a:off x="665166" y="6822826"/>
            <a:ext cx="1074012" cy="261605"/>
          </a:xfrm>
          <a:prstGeom prst="rect">
            <a:avLst/>
          </a:prstGeom>
          <a:noFill/>
        </p:spPr>
        <p:txBody>
          <a:bodyPr wrap="none" lIns="0" tIns="0" rIns="0" bIns="45715" rtlCol="0">
            <a:spAutoFit/>
          </a:bodyPr>
          <a:lstStyle/>
          <a:p>
            <a:r>
              <a:rPr lang="hu-HU" altLang="zh-CN" sz="1400" b="1" dirty="0">
                <a:solidFill>
                  <a:srgbClr val="1C4E9D"/>
                </a:solidFill>
              </a:rPr>
              <a:t>Papírkapacitás</a:t>
            </a:r>
            <a:endParaRPr lang="en-US" altLang="zh-CN" sz="1400" b="1" dirty="0">
              <a:solidFill>
                <a:srgbClr val="1C4E9D"/>
              </a:solidFill>
            </a:endParaRPr>
          </a:p>
        </p:txBody>
      </p:sp>
      <p:sp>
        <p:nvSpPr>
          <p:cNvPr id="186" name="TextBox 37"/>
          <p:cNvSpPr txBox="1"/>
          <p:nvPr/>
        </p:nvSpPr>
        <p:spPr>
          <a:xfrm>
            <a:off x="728666" y="7026737"/>
            <a:ext cx="1253548" cy="215439"/>
          </a:xfrm>
          <a:prstGeom prst="rect">
            <a:avLst/>
          </a:prstGeom>
          <a:noFill/>
        </p:spPr>
        <p:txBody>
          <a:bodyPr wrap="none" lIns="0" tIns="0" rIns="0" bIns="45715" rtlCol="0">
            <a:spAutoFit/>
          </a:bodyPr>
          <a:lstStyle/>
          <a:p>
            <a:r>
              <a:rPr lang="en-US" altLang="zh-CN" sz="1100" dirty="0">
                <a:solidFill>
                  <a:srgbClr val="231F1F"/>
                </a:solidFill>
              </a:rPr>
              <a:t>• 150 </a:t>
            </a:r>
            <a:r>
              <a:rPr lang="hu-HU" altLang="zh-CN" sz="1100" dirty="0">
                <a:solidFill>
                  <a:srgbClr val="231F1F"/>
                </a:solidFill>
              </a:rPr>
              <a:t>lapos papírtálca</a:t>
            </a:r>
            <a:endParaRPr lang="en-US" altLang="zh-CN" sz="1100" dirty="0">
              <a:solidFill>
                <a:srgbClr val="FF0000"/>
              </a:solidFill>
            </a:endParaRPr>
          </a:p>
        </p:txBody>
      </p:sp>
      <p:sp>
        <p:nvSpPr>
          <p:cNvPr id="65" name="Flowchart: Connector 64"/>
          <p:cNvSpPr/>
          <p:nvPr/>
        </p:nvSpPr>
        <p:spPr>
          <a:xfrm>
            <a:off x="2494544" y="2832957"/>
            <a:ext cx="72007" cy="81723"/>
          </a:xfrm>
          <a:prstGeom prst="flowChartConnector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GB" dirty="0"/>
          </a:p>
        </p:txBody>
      </p:sp>
      <p:sp>
        <p:nvSpPr>
          <p:cNvPr id="66" name="Flowchart: Connector 65"/>
          <p:cNvSpPr/>
          <p:nvPr/>
        </p:nvSpPr>
        <p:spPr>
          <a:xfrm>
            <a:off x="2495598" y="3582939"/>
            <a:ext cx="72007" cy="81723"/>
          </a:xfrm>
          <a:prstGeom prst="flowChartConnector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GB" dirty="0"/>
          </a:p>
        </p:txBody>
      </p:sp>
      <p:sp>
        <p:nvSpPr>
          <p:cNvPr id="67" name="Flowchart: Connector 66"/>
          <p:cNvSpPr/>
          <p:nvPr/>
        </p:nvSpPr>
        <p:spPr>
          <a:xfrm>
            <a:off x="5036739" y="2832956"/>
            <a:ext cx="72007" cy="81723"/>
          </a:xfrm>
          <a:prstGeom prst="flowChartConnector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GB" dirty="0"/>
          </a:p>
        </p:txBody>
      </p:sp>
      <p:sp>
        <p:nvSpPr>
          <p:cNvPr id="68" name="Flowchart: Connector 67"/>
          <p:cNvSpPr/>
          <p:nvPr/>
        </p:nvSpPr>
        <p:spPr>
          <a:xfrm>
            <a:off x="5036740" y="3697053"/>
            <a:ext cx="72007" cy="81723"/>
          </a:xfrm>
          <a:prstGeom prst="flowChartConnector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GB" dirty="0"/>
          </a:p>
        </p:txBody>
      </p:sp>
      <p:sp>
        <p:nvSpPr>
          <p:cNvPr id="64" name="TextBox 63"/>
          <p:cNvSpPr txBox="1"/>
          <p:nvPr/>
        </p:nvSpPr>
        <p:spPr>
          <a:xfrm>
            <a:off x="285799" y="204664"/>
            <a:ext cx="6732748" cy="584765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Mono </a:t>
            </a:r>
            <a:r>
              <a:rPr lang="hu-HU" sz="1600" b="1" dirty="0">
                <a:solidFill>
                  <a:schemeClr val="bg1"/>
                </a:solidFill>
              </a:rPr>
              <a:t>lézer multifunkciós készülék</a:t>
            </a:r>
            <a:br>
              <a:rPr lang="hu-HU" sz="1600" b="1" dirty="0">
                <a:solidFill>
                  <a:schemeClr val="bg1"/>
                </a:solidFill>
              </a:rPr>
            </a:br>
            <a:r>
              <a:rPr lang="en-GB" sz="1600" b="1" dirty="0">
                <a:solidFill>
                  <a:schemeClr val="bg1"/>
                </a:solidFill>
              </a:rPr>
              <a:t>DCP-1622WE</a:t>
            </a:r>
            <a:r>
              <a:rPr lang="hu-HU" sz="1600" b="1" dirty="0">
                <a:solidFill>
                  <a:schemeClr val="bg1"/>
                </a:solidFill>
              </a:rPr>
              <a:t> &amp; DCP-1623WE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60" name="TextBox 34"/>
          <p:cNvSpPr txBox="1"/>
          <p:nvPr/>
        </p:nvSpPr>
        <p:spPr>
          <a:xfrm>
            <a:off x="651364" y="7543956"/>
            <a:ext cx="1955151" cy="26161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hu-HU" altLang="zh-CN" sz="1400" b="1" dirty="0">
                <a:solidFill>
                  <a:srgbClr val="1C4E9D"/>
                </a:solidFill>
              </a:rPr>
              <a:t>Beépített</a:t>
            </a:r>
            <a:r>
              <a:rPr lang="en-US" altLang="zh-CN" sz="1400" b="1" dirty="0">
                <a:solidFill>
                  <a:srgbClr val="FF0000"/>
                </a:solidFill>
              </a:rPr>
              <a:t> </a:t>
            </a:r>
            <a:r>
              <a:rPr lang="en-US" altLang="zh-CN" sz="1400" b="1" dirty="0">
                <a:solidFill>
                  <a:srgbClr val="1C4E9D"/>
                </a:solidFill>
              </a:rPr>
              <a:t>Wireless </a:t>
            </a:r>
            <a:r>
              <a:rPr lang="hu-HU" altLang="zh-CN" sz="1400" b="1" dirty="0">
                <a:solidFill>
                  <a:srgbClr val="1C4E9D"/>
                </a:solidFill>
              </a:rPr>
              <a:t>hálózat</a:t>
            </a:r>
            <a:endParaRPr lang="en-US" altLang="zh-CN" sz="1400" b="1" dirty="0">
              <a:solidFill>
                <a:srgbClr val="1C4E9D"/>
              </a:solidFill>
            </a:endParaRPr>
          </a:p>
        </p:txBody>
      </p:sp>
      <p:sp>
        <p:nvSpPr>
          <p:cNvPr id="71" name="TextBox 36"/>
          <p:cNvSpPr txBox="1"/>
          <p:nvPr/>
        </p:nvSpPr>
        <p:spPr>
          <a:xfrm>
            <a:off x="735584" y="7740823"/>
            <a:ext cx="2996013" cy="384721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r>
              <a:rPr lang="en-US" altLang="zh-CN" sz="1100" dirty="0">
                <a:solidFill>
                  <a:srgbClr val="231F1F"/>
                </a:solidFill>
                <a:latin typeface="Calibri"/>
              </a:rPr>
              <a:t>•</a:t>
            </a:r>
            <a:r>
              <a:rPr lang="en-US" altLang="zh-CN" sz="1100" dirty="0">
                <a:solidFill>
                  <a:srgbClr val="231F1F"/>
                </a:solidFill>
              </a:rPr>
              <a:t> </a:t>
            </a:r>
            <a:r>
              <a:rPr lang="hu-HU" altLang="zh-CN" sz="1100" dirty="0">
                <a:solidFill>
                  <a:srgbClr val="231F1F"/>
                </a:solidFill>
              </a:rPr>
              <a:t>Beépített </a:t>
            </a:r>
            <a:r>
              <a:rPr lang="en-US" altLang="zh-CN" sz="1100" dirty="0">
                <a:solidFill>
                  <a:srgbClr val="231F1F"/>
                </a:solidFill>
              </a:rPr>
              <a:t>wireless 802.11b/g/n </a:t>
            </a:r>
            <a:r>
              <a:rPr lang="hu-HU" altLang="zh-CN" sz="1100" dirty="0">
                <a:solidFill>
                  <a:srgbClr val="231F1F"/>
                </a:solidFill>
              </a:rPr>
              <a:t>hálózati interfész</a:t>
            </a:r>
            <a:endParaRPr lang="en-US" altLang="zh-CN" sz="1100" dirty="0">
              <a:solidFill>
                <a:srgbClr val="FF0000"/>
              </a:solidFill>
            </a:endParaRPr>
          </a:p>
          <a:p>
            <a:endParaRPr lang="en-US" altLang="zh-CN" sz="1100" dirty="0">
              <a:solidFill>
                <a:srgbClr val="FF0000"/>
              </a:solidFill>
            </a:endParaRPr>
          </a:p>
        </p:txBody>
      </p:sp>
      <p:sp>
        <p:nvSpPr>
          <p:cNvPr id="72" name="TextBox 28"/>
          <p:cNvSpPr txBox="1"/>
          <p:nvPr/>
        </p:nvSpPr>
        <p:spPr>
          <a:xfrm>
            <a:off x="4102224" y="7545610"/>
            <a:ext cx="1223925" cy="26161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1400" b="1" dirty="0">
                <a:solidFill>
                  <a:srgbClr val="1C4E9D"/>
                </a:solidFill>
              </a:rPr>
              <a:t>Mobil</a:t>
            </a:r>
            <a:r>
              <a:rPr lang="hu-HU" altLang="zh-CN" sz="1400" b="1" dirty="0">
                <a:solidFill>
                  <a:srgbClr val="1C4E9D"/>
                </a:solidFill>
              </a:rPr>
              <a:t>nyomtatás</a:t>
            </a:r>
            <a:endParaRPr lang="en-US" altLang="zh-CN" sz="1400" b="1" dirty="0">
              <a:solidFill>
                <a:srgbClr val="FF0000"/>
              </a:solidFill>
            </a:endParaRPr>
          </a:p>
        </p:txBody>
      </p:sp>
      <p:sp>
        <p:nvSpPr>
          <p:cNvPr id="73" name="TextBox 30"/>
          <p:cNvSpPr txBox="1"/>
          <p:nvPr/>
        </p:nvSpPr>
        <p:spPr>
          <a:xfrm>
            <a:off x="4210236" y="7741325"/>
            <a:ext cx="3312368" cy="384721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r>
              <a:rPr lang="en-US" altLang="zh-CN" sz="1100" dirty="0">
                <a:solidFill>
                  <a:srgbClr val="231F1F"/>
                </a:solidFill>
              </a:rPr>
              <a:t>• </a:t>
            </a:r>
            <a:r>
              <a:rPr lang="hu-HU" altLang="zh-CN" sz="1100" dirty="0"/>
              <a:t>A </a:t>
            </a:r>
            <a:r>
              <a:rPr lang="en-GB" sz="1100" dirty="0"/>
              <a:t>Brother </a:t>
            </a:r>
            <a:r>
              <a:rPr lang="en-GB" sz="1100" dirty="0" err="1"/>
              <a:t>iPrint&amp;Scan</a:t>
            </a:r>
            <a:r>
              <a:rPr lang="en-GB" sz="1100" dirty="0"/>
              <a:t> app</a:t>
            </a:r>
            <a:r>
              <a:rPr lang="hu-HU" sz="1100" dirty="0"/>
              <a:t> használatával bárhol és bármikor nyomtathat</a:t>
            </a:r>
            <a:endParaRPr lang="en-GB" sz="1100" dirty="0"/>
          </a:p>
        </p:txBody>
      </p:sp>
      <p:pic>
        <p:nvPicPr>
          <p:cNvPr id="74" name="Picture 73" descr="MacOSX_Universal_4C_15mm"/>
          <p:cNvPicPr/>
          <p:nvPr/>
        </p:nvPicPr>
        <p:blipFill>
          <a:blip r:embed="rId4" cstate="print"/>
          <a:srcRect r="49975"/>
          <a:stretch>
            <a:fillRect/>
          </a:stretch>
        </p:blipFill>
        <p:spPr bwMode="auto">
          <a:xfrm>
            <a:off x="3696777" y="8848030"/>
            <a:ext cx="396436" cy="501650"/>
          </a:xfrm>
          <a:prstGeom prst="rect">
            <a:avLst/>
          </a:prstGeom>
          <a:noFill/>
        </p:spPr>
      </p:pic>
      <p:pic>
        <p:nvPicPr>
          <p:cNvPr id="75" name="Picture 14" descr="C:\Users\stewaral\Desktop\Windows 8 Logo data\Online_Web\EN_W8_Comp_Blu286_1_rgb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89956" y="8737612"/>
            <a:ext cx="616099" cy="721618"/>
          </a:xfrm>
          <a:prstGeom prst="rect">
            <a:avLst/>
          </a:prstGeom>
          <a:noFill/>
        </p:spPr>
      </p:pic>
      <p:pic>
        <p:nvPicPr>
          <p:cNvPr id="76" name="Picture 4" descr="C:\Users\stewaral\Desktop\Energy Sta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60328" y="8845166"/>
            <a:ext cx="492733" cy="504824"/>
          </a:xfrm>
          <a:prstGeom prst="rect">
            <a:avLst/>
          </a:prstGeom>
          <a:noFill/>
        </p:spPr>
      </p:pic>
      <p:pic>
        <p:nvPicPr>
          <p:cNvPr id="77" name="Picture 2" descr="C:\Users\stewaral\Desktop\EN-w7-comp_cmyk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98069" y="8845167"/>
            <a:ext cx="422644" cy="504825"/>
          </a:xfrm>
          <a:prstGeom prst="rect">
            <a:avLst/>
          </a:prstGeom>
          <a:noFill/>
        </p:spPr>
      </p:pic>
      <p:pic>
        <p:nvPicPr>
          <p:cNvPr id="78" name="Picture 3" descr="C:\Users\stewaral\Desktop\WIFI BIE 2012 LOGO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69750" y="8881628"/>
            <a:ext cx="756610" cy="447088"/>
          </a:xfrm>
          <a:prstGeom prst="rect">
            <a:avLst/>
          </a:prstGeom>
          <a:noFill/>
        </p:spPr>
      </p:pic>
      <p:sp>
        <p:nvSpPr>
          <p:cNvPr id="39" name="TextBox 4">
            <a:extLst>
              <a:ext uri="{FF2B5EF4-FFF2-40B4-BE49-F238E27FC236}">
                <a16:creationId xmlns:a16="http://schemas.microsoft.com/office/drawing/2014/main" id="{6F8AB6AD-8966-4C78-83C3-197DA612B573}"/>
              </a:ext>
            </a:extLst>
          </p:cNvPr>
          <p:cNvSpPr txBox="1"/>
          <p:nvPr/>
        </p:nvSpPr>
        <p:spPr>
          <a:xfrm>
            <a:off x="5813235" y="3594093"/>
            <a:ext cx="744056" cy="353938"/>
          </a:xfrm>
          <a:prstGeom prst="rect">
            <a:avLst/>
          </a:prstGeom>
          <a:noFill/>
        </p:spPr>
        <p:txBody>
          <a:bodyPr wrap="square" lIns="0" tIns="0" rIns="0" bIns="45715" rtlCol="0">
            <a:spAutoFit/>
          </a:bodyPr>
          <a:lstStyle/>
          <a:p>
            <a:pPr algn="ctr"/>
            <a:r>
              <a:rPr lang="en-US" altLang="zh-CN" sz="1000" b="1" dirty="0">
                <a:solidFill>
                  <a:srgbClr val="231F1F"/>
                </a:solidFill>
                <a:latin typeface="+mj-lt"/>
              </a:rPr>
              <a:t>150 </a:t>
            </a:r>
            <a:r>
              <a:rPr lang="hu-HU" altLang="zh-CN" sz="1000" b="1" dirty="0">
                <a:solidFill>
                  <a:srgbClr val="231F1F"/>
                </a:solidFill>
                <a:latin typeface="+mj-lt"/>
              </a:rPr>
              <a:t>lapos papírtálca</a:t>
            </a:r>
            <a:endParaRPr lang="en-US" altLang="zh-CN" sz="1000" b="1" dirty="0">
              <a:solidFill>
                <a:srgbClr val="231F1F"/>
              </a:solidFill>
              <a:latin typeface="+mj-lt"/>
            </a:endParaRPr>
          </a:p>
        </p:txBody>
      </p:sp>
      <p:sp>
        <p:nvSpPr>
          <p:cNvPr id="40" name="TextBox 17">
            <a:extLst>
              <a:ext uri="{FF2B5EF4-FFF2-40B4-BE49-F238E27FC236}">
                <a16:creationId xmlns:a16="http://schemas.microsoft.com/office/drawing/2014/main" id="{18D35750-E532-4AE1-A0A2-306877B0315B}"/>
              </a:ext>
            </a:extLst>
          </p:cNvPr>
          <p:cNvSpPr txBox="1"/>
          <p:nvPr/>
        </p:nvSpPr>
        <p:spPr>
          <a:xfrm>
            <a:off x="651364" y="6321854"/>
            <a:ext cx="2441374" cy="553993"/>
          </a:xfrm>
          <a:prstGeom prst="rect">
            <a:avLst/>
          </a:prstGeom>
          <a:noFill/>
        </p:spPr>
        <p:txBody>
          <a:bodyPr wrap="none" lIns="0" tIns="0" rIns="0" bIns="45715" rtlCol="0">
            <a:spAutoFit/>
          </a:bodyPr>
          <a:lstStyle/>
          <a:p>
            <a:r>
              <a:rPr lang="en-US" altLang="zh-CN" sz="1100" dirty="0">
                <a:solidFill>
                  <a:srgbClr val="231F1F"/>
                </a:solidFill>
                <a:latin typeface="Calibri"/>
              </a:rPr>
              <a:t>• </a:t>
            </a:r>
            <a:r>
              <a:rPr lang="hu-HU" altLang="zh-CN" sz="1100" dirty="0">
                <a:solidFill>
                  <a:srgbClr val="231F1F"/>
                </a:solidFill>
              </a:rPr>
              <a:t>Akár</a:t>
            </a:r>
            <a:r>
              <a:rPr lang="en-US" altLang="zh-CN" sz="1100" dirty="0">
                <a:solidFill>
                  <a:srgbClr val="231F1F"/>
                </a:solidFill>
              </a:rPr>
              <a:t> 20</a:t>
            </a:r>
            <a:r>
              <a:rPr lang="hu-HU" altLang="zh-CN" sz="1100" dirty="0" err="1">
                <a:solidFill>
                  <a:srgbClr val="231F1F"/>
                </a:solidFill>
              </a:rPr>
              <a:t>lpp</a:t>
            </a:r>
            <a:r>
              <a:rPr lang="hu-HU" altLang="zh-CN" sz="1100" dirty="0">
                <a:solidFill>
                  <a:srgbClr val="231F1F"/>
                </a:solidFill>
              </a:rPr>
              <a:t> nyomtatási sebesség, </a:t>
            </a:r>
          </a:p>
          <a:p>
            <a:r>
              <a:rPr lang="hu-HU" altLang="zh-CN" sz="1100" dirty="0">
                <a:solidFill>
                  <a:srgbClr val="231F1F"/>
                </a:solidFill>
              </a:rPr>
              <a:t>amely segít a termelékenység fokozásában</a:t>
            </a:r>
            <a:endParaRPr lang="en-US" altLang="zh-CN" sz="1100" dirty="0">
              <a:solidFill>
                <a:srgbClr val="231F1F"/>
              </a:solidFill>
            </a:endParaRPr>
          </a:p>
          <a:p>
            <a:endParaRPr lang="en-US" altLang="zh-CN" sz="1100" dirty="0">
              <a:solidFill>
                <a:srgbClr val="231F1F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263979"/>
              </p:ext>
            </p:extLst>
          </p:nvPr>
        </p:nvGraphicFramePr>
        <p:xfrm>
          <a:off x="393700" y="1248781"/>
          <a:ext cx="3348039" cy="1790685"/>
        </p:xfrm>
        <a:graphic>
          <a:graphicData uri="http://schemas.openxmlformats.org/drawingml/2006/table">
            <a:tbl>
              <a:tblPr/>
              <a:tblGrid>
                <a:gridCol w="1296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1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5605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i="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Általános</a:t>
                      </a:r>
                      <a:endParaRPr lang="en-GB" sz="1100" b="1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5202" marR="5202" marT="52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2" marR="5202" marT="52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79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Technol</a:t>
                      </a:r>
                      <a:r>
                        <a:rPr lang="hu-HU" sz="9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ógia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Elektrofotografikus</a:t>
                      </a:r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lézernyomtató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527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Besorolás</a:t>
                      </a:r>
                      <a:r>
                        <a:rPr lang="ja-JP" alt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　　 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hu-HU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Osztályú lézer termék</a:t>
                      </a:r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(IEC 60825-1:2007)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96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Process</a:t>
                      </a:r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200MHz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965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Times New Roman"/>
                        </a:rPr>
                        <a:t>Helyi interfész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Hi-Speed USB 2.0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90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 dirty="0">
                          <a:solidFill>
                            <a:schemeClr val="tx1"/>
                          </a:solidFill>
                          <a:latin typeface="+mn-lt"/>
                          <a:cs typeface="Times New Roman"/>
                        </a:rPr>
                        <a:t>Wireless </a:t>
                      </a:r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Times New Roman"/>
                        </a:rPr>
                        <a:t>interfész</a:t>
                      </a:r>
                      <a:endParaRPr lang="en-GB" sz="9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IEEE 802.11b/g/n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6965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Memória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32MB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6965">
                <a:tc>
                  <a:txBody>
                    <a:bodyPr/>
                    <a:lstStyle/>
                    <a:p>
                      <a:pPr marL="0" marR="0" lvl="0" indent="0" algn="l" defTabSz="914299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Kijelző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en-GB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hu-HU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soros </a:t>
                      </a:r>
                      <a:r>
                        <a:rPr lang="en-GB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x 16 </a:t>
                      </a:r>
                      <a:r>
                        <a:rPr lang="hu-HU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karakteres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629918"/>
              </p:ext>
            </p:extLst>
          </p:nvPr>
        </p:nvGraphicFramePr>
        <p:xfrm>
          <a:off x="4030663" y="1284784"/>
          <a:ext cx="3348164" cy="1570463"/>
        </p:xfrm>
        <a:graphic>
          <a:graphicData uri="http://schemas.openxmlformats.org/drawingml/2006/table">
            <a:tbl>
              <a:tblPr/>
              <a:tblGrid>
                <a:gridCol w="12956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2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743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baseline="0" dirty="0">
                          <a:solidFill>
                            <a:schemeClr val="tx2"/>
                          </a:solidFill>
                          <a:latin typeface="Calibri"/>
                        </a:rPr>
                        <a:t>Driver Compatibility</a:t>
                      </a:r>
                      <a:endParaRPr lang="en-GB" sz="1100" b="1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5202" marR="5202" marT="52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2" marR="5202" marT="52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5553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Windows®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Windows 8® (32 &amp; 64 bit editions)</a:t>
                      </a:r>
                    </a:p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Windows 7® (32 &amp; 64 bit editions)</a:t>
                      </a:r>
                    </a:p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Windows Vista® (32 &amp; 64 bit editions)</a:t>
                      </a:r>
                    </a:p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Windows® XP Professional (32 &amp; 64 bit editions) Windows® XP Home Edition</a:t>
                      </a:r>
                    </a:p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Windows® Server 2012 &amp; 2008R2</a:t>
                      </a:r>
                      <a:r>
                        <a:rPr lang="en-GB" sz="800" b="0" i="0" u="none" strike="noStrike" baseline="30000" dirty="0">
                          <a:solidFill>
                            <a:srgbClr val="000000"/>
                          </a:solidFill>
                          <a:latin typeface="+mn-lt"/>
                        </a:rPr>
                        <a:t>*</a:t>
                      </a:r>
                    </a:p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Windows® Server 2008 (32 &amp; 64 bit editions)</a:t>
                      </a:r>
                      <a:r>
                        <a:rPr lang="en-GB" sz="800" b="0" i="0" u="none" strike="noStrike" baseline="30000" dirty="0">
                          <a:solidFill>
                            <a:srgbClr val="000000"/>
                          </a:solidFill>
                          <a:latin typeface="+mn-lt"/>
                        </a:rPr>
                        <a:t>* 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Windows® Server 2003 (32 &amp; 64 bit editions)</a:t>
                      </a:r>
                      <a:r>
                        <a:rPr lang="en-GB" sz="800" b="0" i="0" u="none" strike="noStrike" baseline="30000" dirty="0">
                          <a:solidFill>
                            <a:srgbClr val="000000"/>
                          </a:solidFill>
                          <a:latin typeface="+mn-lt"/>
                        </a:rPr>
                        <a:t>*</a:t>
                      </a:r>
                    </a:p>
                    <a:p>
                      <a:pPr algn="l" fontAlgn="ctr"/>
                      <a:r>
                        <a:rPr lang="en-GB" sz="600" b="0" i="1" u="none" strike="noStrike" baseline="30000" dirty="0">
                          <a:solidFill>
                            <a:srgbClr val="000000"/>
                          </a:solidFill>
                          <a:latin typeface="+mn-lt"/>
                        </a:rPr>
                        <a:t>*</a:t>
                      </a:r>
                      <a:r>
                        <a:rPr lang="en-GB" sz="6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Windows® Server </a:t>
                      </a:r>
                      <a:r>
                        <a:rPr lang="hu-HU" sz="6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támogatás csak </a:t>
                      </a:r>
                      <a:r>
                        <a:rPr lang="hu-HU" sz="600" b="0" i="1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hálózatos</a:t>
                      </a:r>
                      <a:r>
                        <a:rPr lang="hu-HU" sz="6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nyomtatás esetén</a:t>
                      </a:r>
                      <a:endParaRPr lang="en-GB" sz="600" b="0" i="1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738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Macintosh</a:t>
                      </a:r>
                      <a:r>
                        <a:rPr lang="en-GB" sz="900" b="1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OS X 10.7.5, 10.8.x, 10.9.x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8738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Linux</a:t>
                      </a:r>
                      <a:r>
                        <a:rPr lang="en-GB" sz="900" b="1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CUPS, LPD/LPRng (x86/x64 environment)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911971"/>
              </p:ext>
            </p:extLst>
          </p:nvPr>
        </p:nvGraphicFramePr>
        <p:xfrm>
          <a:off x="393813" y="3112056"/>
          <a:ext cx="3348039" cy="1881138"/>
        </p:xfrm>
        <a:graphic>
          <a:graphicData uri="http://schemas.openxmlformats.org/drawingml/2006/table">
            <a:tbl>
              <a:tblPr/>
              <a:tblGrid>
                <a:gridCol w="1296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1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6820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Nyomtató</a:t>
                      </a:r>
                      <a:endParaRPr lang="en-GB" sz="1100" b="1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5202" marR="5202" marT="52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2" marR="5202" marT="52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286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Nyomtatási sebesség (A4</a:t>
                      </a: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</a:t>
                      </a:r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l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pp (</a:t>
                      </a:r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lap/perc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286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Felbontás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HQ1200 (2,400 x 600dpi), 600 x 600dpi </a:t>
                      </a:r>
                      <a:endParaRPr lang="it-IT" sz="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174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Tahoma"/>
                        </a:rPr>
                        <a:t>FPOT (</a:t>
                      </a:r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Tahoma"/>
                        </a:rPr>
                        <a:t>Első nyomat elkészítési ideje</a:t>
                      </a: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Tahoma"/>
                        </a:rPr>
                        <a:t>)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Kevesebb, mint </a:t>
                      </a:r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  <a:r>
                        <a:rPr lang="hu-HU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 mp, készenléti módból</a:t>
                      </a:r>
                      <a:endParaRPr lang="en-GB" sz="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286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Bemelegedési idő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Kevesebb, mint </a:t>
                      </a:r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r>
                        <a:rPr lang="hu-HU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8 mp, alvó módból</a:t>
                      </a:r>
                      <a:endParaRPr lang="en-GB" sz="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286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Nyomtatási nyelv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GDI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85800" y="8986745"/>
            <a:ext cx="6984776" cy="923320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GB" sz="500" i="1" baseline="30000" dirty="0">
                <a:latin typeface="+mj-lt"/>
              </a:rPr>
              <a:t>1</a:t>
            </a:r>
            <a:r>
              <a:rPr lang="en-GB" altLang="zh-CN" sz="600" i="1" dirty="0">
                <a:solidFill>
                  <a:srgbClr val="231F1F"/>
                </a:solidFill>
                <a:latin typeface="+mj-lt"/>
              </a:rPr>
              <a:t>ISO/IEC 19752</a:t>
            </a:r>
            <a:r>
              <a:rPr lang="hu-HU" altLang="zh-CN" sz="600" i="1" dirty="0">
                <a:solidFill>
                  <a:srgbClr val="231F1F"/>
                </a:solidFill>
                <a:latin typeface="+mj-lt"/>
              </a:rPr>
              <a:t> szerint</a:t>
            </a:r>
            <a:endParaRPr lang="en-US" altLang="zh-CN" sz="600" i="1" dirty="0">
              <a:solidFill>
                <a:srgbClr val="231F1F"/>
              </a:solidFill>
              <a:latin typeface="+mj-lt"/>
            </a:endParaRPr>
          </a:p>
          <a:p>
            <a:r>
              <a:rPr lang="en-GB" sz="600" i="1" baseline="30000" dirty="0">
                <a:latin typeface="+mj-lt"/>
              </a:rPr>
              <a:t>2</a:t>
            </a:r>
            <a:r>
              <a:rPr lang="en-GB" sz="600" i="1" dirty="0">
                <a:latin typeface="+mj-lt"/>
              </a:rPr>
              <a:t> </a:t>
            </a:r>
            <a:r>
              <a:rPr lang="hu-HU" sz="600" i="1" dirty="0">
                <a:latin typeface="+mj-lt"/>
              </a:rPr>
              <a:t> </a:t>
            </a:r>
            <a:r>
              <a:rPr lang="en-GB" sz="600" i="1" dirty="0">
                <a:latin typeface="+mj-lt"/>
              </a:rPr>
              <a:t>80g/m² pap</a:t>
            </a:r>
            <a:r>
              <a:rPr lang="hu-HU" sz="600" i="1" dirty="0">
                <a:latin typeface="+mj-lt"/>
              </a:rPr>
              <a:t>í</a:t>
            </a:r>
            <a:r>
              <a:rPr lang="en-GB" sz="600" i="1" dirty="0">
                <a:latin typeface="+mj-lt"/>
              </a:rPr>
              <a:t>r</a:t>
            </a:r>
            <a:r>
              <a:rPr lang="hu-HU" sz="600" i="1" dirty="0" err="1">
                <a:latin typeface="+mj-lt"/>
              </a:rPr>
              <a:t>ral</a:t>
            </a:r>
            <a:r>
              <a:rPr lang="hu-HU" sz="600" i="1" dirty="0">
                <a:latin typeface="+mj-lt"/>
              </a:rPr>
              <a:t> kalkulálva</a:t>
            </a:r>
            <a:endParaRPr lang="en-GB" sz="600" i="1" dirty="0">
              <a:latin typeface="+mj-lt"/>
            </a:endParaRPr>
          </a:p>
          <a:p>
            <a:r>
              <a:rPr lang="en-GB" sz="600" i="1" baseline="30000" dirty="0">
                <a:latin typeface="+mj-lt"/>
              </a:rPr>
              <a:t>3</a:t>
            </a:r>
            <a:r>
              <a:rPr lang="hu-HU" sz="600" i="1" dirty="0">
                <a:latin typeface="+mj-lt"/>
              </a:rPr>
              <a:t>Csak W</a:t>
            </a:r>
            <a:r>
              <a:rPr lang="en-GB" sz="600" i="1" dirty="0" err="1">
                <a:latin typeface="+mj-lt"/>
              </a:rPr>
              <a:t>indows</a:t>
            </a:r>
            <a:r>
              <a:rPr lang="en-GB" sz="600" i="1" dirty="0">
                <a:latin typeface="+mj-lt"/>
              </a:rPr>
              <a:t>® &amp; Mac®</a:t>
            </a:r>
          </a:p>
          <a:p>
            <a:r>
              <a:rPr lang="en-GB" sz="600" i="1" baseline="30000" dirty="0">
                <a:latin typeface="+mj-lt"/>
              </a:rPr>
              <a:t>4</a:t>
            </a:r>
            <a:r>
              <a:rPr lang="hu-HU" sz="600" i="1" dirty="0">
                <a:latin typeface="+mj-lt"/>
              </a:rPr>
              <a:t>Csak W</a:t>
            </a:r>
            <a:r>
              <a:rPr lang="en-GB" sz="600" i="1" dirty="0" err="1">
                <a:latin typeface="+mj-lt"/>
              </a:rPr>
              <a:t>ndows</a:t>
            </a:r>
            <a:r>
              <a:rPr lang="en-GB" sz="600" i="1" dirty="0">
                <a:latin typeface="+mj-lt"/>
              </a:rPr>
              <a:t>®</a:t>
            </a:r>
          </a:p>
          <a:p>
            <a:r>
              <a:rPr lang="en-GB" sz="600" i="1" baseline="30000" dirty="0"/>
              <a:t>5</a:t>
            </a:r>
            <a:r>
              <a:rPr lang="en-GB" sz="600" i="1" dirty="0"/>
              <a:t>Ingyenesen </a:t>
            </a:r>
            <a:r>
              <a:rPr lang="en-GB" sz="600" i="1" dirty="0" err="1"/>
              <a:t>letölthető</a:t>
            </a:r>
            <a:r>
              <a:rPr lang="en-GB" sz="600" i="1" dirty="0"/>
              <a:t> a Brother Solutions Centre </a:t>
            </a:r>
            <a:r>
              <a:rPr lang="en-GB" sz="600" i="1" dirty="0" err="1"/>
              <a:t>oldaláról</a:t>
            </a:r>
            <a:r>
              <a:rPr lang="en-GB" sz="600" i="1" dirty="0"/>
              <a:t>: </a:t>
            </a:r>
            <a:r>
              <a:rPr lang="en-GB" sz="600" i="1" dirty="0">
                <a:hlinkClick r:id="rId3"/>
              </a:rPr>
              <a:t>http://support.brother.com</a:t>
            </a:r>
            <a:endParaRPr lang="en-GB" sz="600" i="1" dirty="0">
              <a:latin typeface="+mj-lt"/>
            </a:endParaRPr>
          </a:p>
          <a:p>
            <a:r>
              <a:rPr lang="en-GB" sz="600" i="1" baseline="30000" dirty="0">
                <a:latin typeface="+mj-lt"/>
              </a:rPr>
              <a:t>6</a:t>
            </a:r>
            <a:r>
              <a:rPr lang="en-GB" sz="600" i="1" dirty="0">
                <a:latin typeface="+mj-lt"/>
              </a:rPr>
              <a:t> Brother s</a:t>
            </a:r>
            <a:r>
              <a:rPr lang="hu-HU" sz="600" i="1" dirty="0" err="1">
                <a:latin typeface="+mj-lt"/>
              </a:rPr>
              <a:t>zoftver</a:t>
            </a:r>
            <a:r>
              <a:rPr lang="hu-HU" sz="600" i="1" dirty="0">
                <a:latin typeface="+mj-lt"/>
              </a:rPr>
              <a:t> szükséges</a:t>
            </a:r>
            <a:endParaRPr lang="en-GB" sz="600" i="1" baseline="30000" dirty="0">
              <a:latin typeface="+mj-lt"/>
            </a:endParaRPr>
          </a:p>
          <a:p>
            <a:r>
              <a:rPr lang="en-GB" sz="600" i="1" baseline="30000" dirty="0">
                <a:latin typeface="+mj-lt"/>
              </a:rPr>
              <a:t>7</a:t>
            </a:r>
            <a:r>
              <a:rPr lang="en-GB" sz="600" i="1" dirty="0"/>
              <a:t> </a:t>
            </a:r>
            <a:r>
              <a:rPr lang="en-GB" sz="600" i="1" dirty="0" err="1"/>
              <a:t>Megadott</a:t>
            </a:r>
            <a:r>
              <a:rPr lang="en-GB" sz="600" i="1" dirty="0"/>
              <a:t> </a:t>
            </a:r>
            <a:r>
              <a:rPr lang="en-GB" sz="600" i="1" dirty="0" err="1"/>
              <a:t>havi</a:t>
            </a:r>
            <a:r>
              <a:rPr lang="en-GB" sz="600" i="1" dirty="0"/>
              <a:t> </a:t>
            </a:r>
            <a:r>
              <a:rPr lang="en-GB" sz="600" i="1" dirty="0" err="1"/>
              <a:t>maximális</a:t>
            </a:r>
            <a:r>
              <a:rPr lang="en-GB" sz="600" i="1" dirty="0"/>
              <a:t> </a:t>
            </a:r>
            <a:r>
              <a:rPr lang="en-GB" sz="600" i="1" dirty="0" err="1"/>
              <a:t>nyomtatási</a:t>
            </a:r>
            <a:r>
              <a:rPr lang="en-GB" sz="600" i="1" dirty="0"/>
              <a:t> </a:t>
            </a:r>
            <a:r>
              <a:rPr lang="en-GB" sz="600" i="1" dirty="0" err="1"/>
              <a:t>oldalszám</a:t>
            </a:r>
            <a:r>
              <a:rPr lang="en-GB" sz="600" i="1" dirty="0"/>
              <a:t>, </a:t>
            </a:r>
            <a:r>
              <a:rPr lang="en-GB" sz="600" i="1" dirty="0" err="1"/>
              <a:t>amely</a:t>
            </a:r>
            <a:r>
              <a:rPr lang="en-GB" sz="600" i="1" dirty="0"/>
              <a:t> </a:t>
            </a:r>
            <a:r>
              <a:rPr lang="en-GB" sz="600" i="1" dirty="0" err="1"/>
              <a:t>összehasonlítási</a:t>
            </a:r>
            <a:r>
              <a:rPr lang="en-GB" sz="600" i="1" dirty="0"/>
              <a:t> </a:t>
            </a:r>
            <a:r>
              <a:rPr lang="en-GB" sz="600" i="1" dirty="0" err="1"/>
              <a:t>alap</a:t>
            </a:r>
            <a:r>
              <a:rPr lang="en-GB" sz="600" i="1" dirty="0"/>
              <a:t> </a:t>
            </a:r>
            <a:r>
              <a:rPr lang="en-GB" sz="600" i="1" dirty="0" err="1"/>
              <a:t>lehet</a:t>
            </a:r>
            <a:r>
              <a:rPr lang="en-GB" sz="600" i="1" dirty="0"/>
              <a:t> </a:t>
            </a:r>
            <a:r>
              <a:rPr lang="en-GB" sz="600" i="1" dirty="0" err="1"/>
              <a:t>hasonló</a:t>
            </a:r>
            <a:r>
              <a:rPr lang="en-GB" sz="600" i="1" dirty="0"/>
              <a:t> </a:t>
            </a:r>
            <a:r>
              <a:rPr lang="en-GB" sz="600" i="1" dirty="0" err="1"/>
              <a:t>kapacitású</a:t>
            </a:r>
            <a:r>
              <a:rPr lang="en-GB" sz="600" i="1" dirty="0"/>
              <a:t> Brother </a:t>
            </a:r>
            <a:r>
              <a:rPr lang="en-GB" sz="600" i="1" dirty="0" err="1"/>
              <a:t>termékekhez</a:t>
            </a:r>
            <a:r>
              <a:rPr lang="en-GB" sz="600" i="1" dirty="0"/>
              <a:t>.</a:t>
            </a:r>
          </a:p>
          <a:p>
            <a:r>
              <a:rPr lang="en-GB" sz="600" i="1" dirty="0"/>
              <a:t>A </a:t>
            </a:r>
            <a:r>
              <a:rPr lang="en-GB" sz="600" i="1" dirty="0" err="1"/>
              <a:t>nyomtató</a:t>
            </a:r>
            <a:r>
              <a:rPr lang="en-GB" sz="600" i="1" dirty="0"/>
              <a:t> </a:t>
            </a:r>
            <a:r>
              <a:rPr lang="en-GB" sz="600" i="1" dirty="0" err="1"/>
              <a:t>maximális</a:t>
            </a:r>
            <a:r>
              <a:rPr lang="en-GB" sz="600" i="1" dirty="0"/>
              <a:t> </a:t>
            </a:r>
            <a:r>
              <a:rPr lang="en-GB" sz="600" i="1" dirty="0" err="1"/>
              <a:t>élettartamának</a:t>
            </a:r>
            <a:r>
              <a:rPr lang="en-GB" sz="600" i="1" dirty="0"/>
              <a:t> </a:t>
            </a:r>
            <a:r>
              <a:rPr lang="en-GB" sz="600" i="1" dirty="0" err="1"/>
              <a:t>kihasználásához</a:t>
            </a:r>
            <a:r>
              <a:rPr lang="en-GB" sz="600" i="1" dirty="0"/>
              <a:t> a </a:t>
            </a:r>
            <a:r>
              <a:rPr lang="en-GB" sz="600" i="1" dirty="0" err="1"/>
              <a:t>legjobb</a:t>
            </a:r>
            <a:r>
              <a:rPr lang="en-GB" sz="600" i="1" dirty="0"/>
              <a:t>, ha </a:t>
            </a:r>
            <a:r>
              <a:rPr lang="en-GB" sz="600" i="1" dirty="0" err="1"/>
              <a:t>olyan</a:t>
            </a:r>
            <a:r>
              <a:rPr lang="en-GB" sz="600" i="1" dirty="0"/>
              <a:t> </a:t>
            </a:r>
            <a:r>
              <a:rPr lang="en-GB" sz="600" i="1" dirty="0" err="1"/>
              <a:t>nyomtatót</a:t>
            </a:r>
            <a:r>
              <a:rPr lang="en-GB" sz="600" i="1" dirty="0"/>
              <a:t> </a:t>
            </a:r>
            <a:r>
              <a:rPr lang="en-GB" sz="600" i="1" dirty="0" err="1"/>
              <a:t>választ</a:t>
            </a:r>
            <a:r>
              <a:rPr lang="en-GB" sz="600" i="1" dirty="0"/>
              <a:t>, </a:t>
            </a:r>
            <a:r>
              <a:rPr lang="en-GB" sz="600" i="1" dirty="0" err="1"/>
              <a:t>amelynek</a:t>
            </a:r>
            <a:r>
              <a:rPr lang="en-GB" sz="600" i="1" dirty="0"/>
              <a:t> </a:t>
            </a:r>
            <a:r>
              <a:rPr lang="en-GB" sz="600" i="1" dirty="0" err="1"/>
              <a:t>használati</a:t>
            </a:r>
            <a:r>
              <a:rPr lang="en-GB" sz="600" i="1" dirty="0"/>
              <a:t> </a:t>
            </a:r>
            <a:r>
              <a:rPr lang="en-GB" sz="600" i="1" dirty="0" err="1"/>
              <a:t>ideje</a:t>
            </a:r>
            <a:r>
              <a:rPr lang="en-GB" sz="600" i="1" dirty="0"/>
              <a:t> </a:t>
            </a:r>
            <a:r>
              <a:rPr lang="en-GB" sz="600" i="1" dirty="0" err="1"/>
              <a:t>jóval</a:t>
            </a:r>
            <a:endParaRPr lang="en-GB" sz="600" i="1" dirty="0"/>
          </a:p>
          <a:p>
            <a:r>
              <a:rPr lang="en-GB" sz="600" i="1" dirty="0" err="1"/>
              <a:t>meghaladja</a:t>
            </a:r>
            <a:r>
              <a:rPr lang="en-GB" sz="600" i="1" dirty="0"/>
              <a:t> </a:t>
            </a:r>
            <a:r>
              <a:rPr lang="en-GB" sz="600" i="1" dirty="0" err="1"/>
              <a:t>az</a:t>
            </a:r>
            <a:r>
              <a:rPr lang="en-GB" sz="600" i="1" dirty="0"/>
              <a:t> </a:t>
            </a:r>
            <a:r>
              <a:rPr lang="en-GB" sz="600" i="1" dirty="0" err="1"/>
              <a:t>Ön</a:t>
            </a:r>
            <a:r>
              <a:rPr lang="en-GB" sz="600" i="1" dirty="0"/>
              <a:t> </a:t>
            </a:r>
            <a:r>
              <a:rPr lang="en-GB" sz="600" i="1" dirty="0" err="1"/>
              <a:t>nyomtatási</a:t>
            </a:r>
            <a:r>
              <a:rPr lang="en-GB" sz="600" i="1" dirty="0"/>
              <a:t> </a:t>
            </a:r>
            <a:r>
              <a:rPr lang="en-GB" sz="600" i="1" dirty="0" err="1"/>
              <a:t>igényeit</a:t>
            </a:r>
            <a:r>
              <a:rPr lang="en-GB" sz="600" i="1" dirty="0"/>
              <a:t>.</a:t>
            </a:r>
            <a:endParaRPr lang="en-GB" sz="600" i="1" dirty="0">
              <a:latin typeface="+mj-lt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763838"/>
              </p:ext>
            </p:extLst>
          </p:nvPr>
        </p:nvGraphicFramePr>
        <p:xfrm>
          <a:off x="4030426" y="5497252"/>
          <a:ext cx="3348162" cy="1008112"/>
        </p:xfrm>
        <a:graphic>
          <a:graphicData uri="http://schemas.openxmlformats.org/drawingml/2006/table">
            <a:tbl>
              <a:tblPr/>
              <a:tblGrid>
                <a:gridCol w="1295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2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846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Szkenner</a:t>
                      </a:r>
                      <a:r>
                        <a:rPr lang="en-GB" sz="11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 Driver</a:t>
                      </a:r>
                    </a:p>
                  </a:txBody>
                  <a:tcPr marL="5202" marR="5202" marT="52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2" marR="5202" marT="52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44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Windows®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TWAIN &amp; WIA</a:t>
                      </a:r>
                      <a:r>
                        <a:rPr lang="en-GB" sz="8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(Windows</a:t>
                      </a:r>
                      <a:r>
                        <a:rPr lang="en-GB" sz="800" b="0" i="0" u="none" strike="noStrike" baseline="30000" dirty="0">
                          <a:solidFill>
                            <a:srgbClr val="000000"/>
                          </a:solidFill>
                          <a:latin typeface="Symbol"/>
                        </a:rPr>
                        <a:t>â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8,</a:t>
                      </a:r>
                      <a:r>
                        <a:rPr lang="en-GB" sz="8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Windows</a:t>
                      </a:r>
                      <a:r>
                        <a:rPr lang="en-GB" sz="800" b="0" i="0" u="none" strike="noStrike" baseline="30000" dirty="0">
                          <a:solidFill>
                            <a:srgbClr val="000000"/>
                          </a:solidFill>
                          <a:latin typeface="Symbol"/>
                        </a:rPr>
                        <a:t>â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7, Windows Vista</a:t>
                      </a:r>
                      <a:r>
                        <a:rPr lang="en-GB" sz="800" b="0" i="0" u="none" strike="noStrike" baseline="30000" dirty="0">
                          <a:solidFill>
                            <a:srgbClr val="000000"/>
                          </a:solidFill>
                          <a:latin typeface="Symbol"/>
                        </a:rPr>
                        <a:t>â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&amp; Windows</a:t>
                      </a:r>
                      <a:r>
                        <a:rPr lang="en-GB" sz="800" b="0" i="0" u="none" strike="noStrike" baseline="30000" dirty="0">
                          <a:solidFill>
                            <a:srgbClr val="000000"/>
                          </a:solidFill>
                          <a:latin typeface="Symbol"/>
                        </a:rPr>
                        <a:t>â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XP)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995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Macintosh</a:t>
                      </a:r>
                      <a:r>
                        <a:rPr lang="en-GB" sz="900" b="1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TWAIN &amp; ICA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215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Linux</a:t>
                      </a:r>
                      <a:r>
                        <a:rPr lang="en-GB" sz="900" b="1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377662"/>
              </p:ext>
            </p:extLst>
          </p:nvPr>
        </p:nvGraphicFramePr>
        <p:xfrm>
          <a:off x="4030547" y="3192996"/>
          <a:ext cx="3348039" cy="1929458"/>
        </p:xfrm>
        <a:graphic>
          <a:graphicData uri="http://schemas.openxmlformats.org/drawingml/2006/table">
            <a:tbl>
              <a:tblPr/>
              <a:tblGrid>
                <a:gridCol w="1296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1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5995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Színes szkenner</a:t>
                      </a:r>
                      <a:endParaRPr lang="en-GB" sz="1100" b="1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5202" marR="5202" marT="52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2" marR="5202" marT="52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679"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Szkennelési felbontás</a:t>
                      </a: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hu-HU" sz="9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szknnerüvegről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Akár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600 x 1,200dpi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438"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Interpolált szkennelési felbontás</a:t>
                      </a:r>
                      <a:r>
                        <a:rPr lang="en-GB" sz="900" b="1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19,200 x 19,200dpi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340"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Színmélység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bit / </a:t>
                      </a:r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külső színes szkenner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340"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Szürkeárnyalat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256 </a:t>
                      </a:r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féle szürkeárnyalat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826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  <a:r>
                        <a:rPr lang="hu-HU" sz="9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zkennelési</a:t>
                      </a:r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kulcsok</a:t>
                      </a:r>
                      <a:r>
                        <a:rPr lang="en-GB" sz="900" b="1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Dokumentumok szkennelése emailbe, képbe, fájlba és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SharePoint </a:t>
                      </a:r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r>
                        <a:rPr lang="hu-HU" sz="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ra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3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Pull Scanning</a:t>
                      </a:r>
                      <a:r>
                        <a:rPr lang="en-GB" sz="900" b="1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Szkennelés emailbe, képbe, fájlba és 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SharePoint </a:t>
                      </a:r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r>
                        <a:rPr lang="hu-HU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ra</a:t>
                      </a:r>
                      <a:endParaRPr lang="en-GB" sz="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85799" y="204664"/>
            <a:ext cx="6732748" cy="830987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Mono </a:t>
            </a:r>
            <a:r>
              <a:rPr lang="hu-HU" sz="1600" b="1" dirty="0">
                <a:solidFill>
                  <a:schemeClr val="bg1"/>
                </a:solidFill>
              </a:rPr>
              <a:t>lézer multifunkciós készülék</a:t>
            </a:r>
            <a:br>
              <a:rPr lang="hu-HU" sz="1600" b="1" dirty="0">
                <a:solidFill>
                  <a:schemeClr val="bg1"/>
                </a:solidFill>
              </a:rPr>
            </a:br>
            <a:r>
              <a:rPr lang="en-GB" sz="1600" b="1" dirty="0">
                <a:solidFill>
                  <a:schemeClr val="bg1"/>
                </a:solidFill>
              </a:rPr>
              <a:t>DCP-1622WE</a:t>
            </a:r>
          </a:p>
          <a:p>
            <a:endParaRPr lang="en-GB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126423"/>
              </p:ext>
            </p:extLst>
          </p:nvPr>
        </p:nvGraphicFramePr>
        <p:xfrm>
          <a:off x="4030552" y="6901408"/>
          <a:ext cx="3348036" cy="685321"/>
        </p:xfrm>
        <a:graphic>
          <a:graphicData uri="http://schemas.openxmlformats.org/drawingml/2006/table">
            <a:tbl>
              <a:tblPr/>
              <a:tblGrid>
                <a:gridCol w="1295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2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159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hu-HU" sz="11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Papírkezelés</a:t>
                      </a:r>
                      <a:endParaRPr lang="en-GB" sz="1100" b="1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5202" marR="5202" marT="52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2" marR="5202" marT="5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487"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Bemenet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Standard </a:t>
                      </a:r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tálca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– 150 </a:t>
                      </a:r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lap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992"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Kimenet</a:t>
                      </a:r>
                      <a:r>
                        <a:rPr lang="en-GB" sz="900" b="1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Nyomattal le 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- 50 </a:t>
                      </a:r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lap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856860"/>
              </p:ext>
            </p:extLst>
          </p:nvPr>
        </p:nvGraphicFramePr>
        <p:xfrm>
          <a:off x="4030104" y="8008907"/>
          <a:ext cx="3348036" cy="757880"/>
        </p:xfrm>
        <a:graphic>
          <a:graphicData uri="http://schemas.openxmlformats.org/drawingml/2006/table">
            <a:tbl>
              <a:tblPr/>
              <a:tblGrid>
                <a:gridCol w="1295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2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046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hu-HU" sz="11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Média specifikáció</a:t>
                      </a:r>
                      <a:endParaRPr lang="en-GB" sz="1100" b="1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5202" marR="5202" marT="52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2" marR="5202" marT="5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145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Média</a:t>
                      </a: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9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típusok</a:t>
                      </a:r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és</a:t>
                      </a:r>
                    </a:p>
                    <a:p>
                      <a:pPr algn="l" fontAlgn="ctr"/>
                      <a:r>
                        <a:rPr lang="en-GB" sz="9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súlyok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Standard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papírtálca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-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sima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és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újrahasznosított</a:t>
                      </a:r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(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65 - 105g/m2)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718"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Média méret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Standard</a:t>
                      </a:r>
                      <a:r>
                        <a:rPr lang="en-GB" sz="8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papírtálca</a:t>
                      </a:r>
                      <a:r>
                        <a:rPr lang="en-GB" sz="8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- 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A4, Letter, Legal, Folio, A5, A5</a:t>
                      </a:r>
                      <a:r>
                        <a:rPr lang="en-GB" sz="8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(</a:t>
                      </a:r>
                      <a:r>
                        <a:rPr lang="hu-HU" sz="8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hosszanti él)</a:t>
                      </a:r>
                      <a:r>
                        <a:rPr lang="en-GB" sz="8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, B5, Executive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id="{D629341E-2E7C-420C-A8CC-88A7EF05FC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069462"/>
              </p:ext>
            </p:extLst>
          </p:nvPr>
        </p:nvGraphicFramePr>
        <p:xfrm>
          <a:off x="393700" y="5465024"/>
          <a:ext cx="3348038" cy="3209149"/>
        </p:xfrm>
        <a:graphic>
          <a:graphicData uri="http://schemas.openxmlformats.org/drawingml/2006/table">
            <a:tbl>
              <a:tblPr/>
              <a:tblGrid>
                <a:gridCol w="1296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1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867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hu-HU" sz="11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Nyomtatási funkciók</a:t>
                      </a:r>
                      <a:endParaRPr lang="en-GB" sz="1100" b="1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5202" marR="5202" marT="52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2" marR="5202" marT="52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505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N-</a:t>
                      </a:r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az 1-ben nyomtatás</a:t>
                      </a:r>
                      <a:r>
                        <a:rPr lang="en-GB" sz="900" b="1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637155" algn="ctr"/>
                          <a:tab pos="5274310" algn="r"/>
                        </a:tabLst>
                        <a:defRPr/>
                      </a:pPr>
                      <a:r>
                        <a:rPr lang="en-GB" sz="800" kern="1200" dirty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Tahoma"/>
                        </a:rPr>
                        <a:t>2, 4, 9, 16 </a:t>
                      </a:r>
                      <a:r>
                        <a:rPr lang="hu-HU" sz="800" kern="1200" dirty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Tahoma"/>
                        </a:rPr>
                        <a:t>vagy </a:t>
                      </a:r>
                      <a:r>
                        <a:rPr lang="en-GB" sz="800" kern="1200" dirty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Tahoma"/>
                        </a:rPr>
                        <a:t> 25 A4 </a:t>
                      </a:r>
                      <a:r>
                        <a:rPr lang="hu-HU" sz="800" kern="1200" dirty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Tahoma"/>
                        </a:rPr>
                        <a:t>oldal csökkentése egyetlen</a:t>
                      </a:r>
                      <a:r>
                        <a:rPr lang="en-GB" sz="800" kern="1200" dirty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Tahoma"/>
                        </a:rPr>
                        <a:t> A4 </a:t>
                      </a:r>
                      <a:r>
                        <a:rPr lang="hu-HU" sz="800" kern="1200" dirty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Tahoma"/>
                        </a:rPr>
                        <a:t>oldalra </a:t>
                      </a:r>
                      <a:r>
                        <a:rPr lang="en-GB" sz="800" kern="1200" dirty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Tahoma"/>
                        </a:rPr>
                        <a:t>(Mac, </a:t>
                      </a:r>
                      <a:r>
                        <a:rPr lang="hu-HU" sz="800" kern="1200" dirty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Tahoma"/>
                        </a:rPr>
                        <a:t>akár </a:t>
                      </a:r>
                      <a:r>
                        <a:rPr lang="en-GB" sz="800" kern="1200" dirty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Tahoma"/>
                        </a:rPr>
                        <a:t>2, 4, 6, 9, </a:t>
                      </a:r>
                      <a:r>
                        <a:rPr lang="hu-HU" sz="800" kern="1200" dirty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Tahoma"/>
                        </a:rPr>
                        <a:t>vagy </a:t>
                      </a:r>
                      <a:r>
                        <a:rPr lang="en-GB" sz="800" kern="1200" dirty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Tahoma"/>
                        </a:rPr>
                        <a:t>16)                    </a:t>
                      </a:r>
                      <a:endParaRPr lang="en-GB" sz="8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Microsoft Uighur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505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Poszternyomtatás</a:t>
                      </a:r>
                      <a:r>
                        <a:rPr lang="en-GB" sz="900" b="1" i="0" u="none" strike="noStrike" kern="1200" baseline="300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A4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oldal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felnagyítása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poszter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méretre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4, 9,16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vagy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25 A4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oldal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felhasználásával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505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Vízjel</a:t>
                      </a: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nyomtatás</a:t>
                      </a:r>
                      <a:r>
                        <a:rPr lang="en-GB" sz="900" b="1" i="0" u="none" strike="noStrike" kern="1200" baseline="300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Dokumentumok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nyomtatása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előre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ctr"/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meghatározott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szöveggel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vagy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a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felhasználó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ctr"/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által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megadott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üzenetekkel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758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ID </a:t>
                      </a: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nyomtatás</a:t>
                      </a:r>
                      <a:r>
                        <a:rPr lang="en-GB" sz="900" b="1" i="0" u="none" strike="noStrike" kern="1200" baseline="300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Dokumentumok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azonosítása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(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dátum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&amp;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idő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,</a:t>
                      </a:r>
                    </a:p>
                    <a:p>
                      <a:pPr algn="l" fontAlgn="ctr"/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rövid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üzenet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vagy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PC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felhasználónév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332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Kézi</a:t>
                      </a:r>
                      <a:r>
                        <a:rPr lang="en-GB" sz="9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 2-oldalas nyomtatás</a:t>
                      </a:r>
                      <a:r>
                        <a:rPr lang="en-GB" sz="900" b="1" i="0" u="none" strike="noStrike" kern="1200" baseline="300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GB" sz="9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Kézi</a:t>
                      </a:r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GB" sz="800" b="0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kétoldalas</a:t>
                      </a:r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GB" sz="800" b="0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nyomtatás</a:t>
                      </a:r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 (</a:t>
                      </a:r>
                      <a:r>
                        <a:rPr lang="en-GB" sz="800" b="0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automatikus</a:t>
                      </a:r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 2 </a:t>
                      </a:r>
                      <a:r>
                        <a:rPr lang="en-GB" sz="800" b="0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oldalas</a:t>
                      </a:r>
                      <a:endParaRPr lang="en-GB" sz="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 fontAlgn="ctr"/>
                      <a:r>
                        <a:rPr lang="en-GB" sz="800" b="0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nyomtatást</a:t>
                      </a:r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GB" sz="800" b="0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nem</a:t>
                      </a:r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GB" sz="800" b="0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támogató</a:t>
                      </a:r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GB" sz="800" b="0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média</a:t>
                      </a:r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GB" sz="800" b="0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esetén</a:t>
                      </a:r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en-GB" sz="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65"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Füzet nyomtatás</a:t>
                      </a:r>
                      <a:r>
                        <a:rPr lang="en-GB" sz="900" b="1" i="0" u="none" strike="noStrike" kern="1200" baseline="300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GB" sz="9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A5 méretű brosúra nyomtatása automatikus</a:t>
                      </a:r>
                    </a:p>
                    <a:p>
                      <a:pPr algn="l" fontAlgn="ctr"/>
                      <a:r>
                        <a:rPr lang="hu-HU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 oldalas nyomtatással vagy manuális</a:t>
                      </a:r>
                    </a:p>
                    <a:p>
                      <a:pPr algn="l" fontAlgn="ctr"/>
                      <a:r>
                        <a:rPr lang="hu-HU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kétoldalas töltéssel</a:t>
                      </a:r>
                      <a:endParaRPr lang="en-GB" sz="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3534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Üres</a:t>
                      </a: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9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oldal</a:t>
                      </a: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kihagyása</a:t>
                      </a:r>
                      <a:r>
                        <a:rPr lang="en-GB" sz="900" b="1" i="0" u="none" strike="noStrike" kern="1200" baseline="300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Üres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oldalak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figyelmen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kívül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hagyása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ctr"/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nyomtatáskor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505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Nyomtatási</a:t>
                      </a: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9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profilok</a:t>
                      </a:r>
                      <a:r>
                        <a:rPr lang="hu-HU" sz="900" b="1" i="0" u="none" strike="noStrike" kern="1200" baseline="300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Gyakran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használt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driverek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mentése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és</a:t>
                      </a:r>
                    </a:p>
                    <a:p>
                      <a:pPr algn="l" fontAlgn="ctr"/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előhívása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,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saját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profil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készítése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505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Szöveg</a:t>
                      </a: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9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fekete</a:t>
                      </a: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nyomtatása</a:t>
                      </a:r>
                      <a:r>
                        <a:rPr lang="en-GB" sz="900" b="1" i="0" u="none" strike="noStrike" baseline="30000" dirty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  <a:endParaRPr lang="en-GB" sz="900" b="1" i="0" u="none" strike="noStrike" baseline="30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 dokumentumban található összes szöveg</a:t>
                      </a:r>
                    </a:p>
                    <a:p>
                      <a:pPr algn="l" fontAlgn="ctr"/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fekete színű nyomtatása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991818"/>
              </p:ext>
            </p:extLst>
          </p:nvPr>
        </p:nvGraphicFramePr>
        <p:xfrm>
          <a:off x="4030440" y="4328060"/>
          <a:ext cx="3348036" cy="1889911"/>
        </p:xfrm>
        <a:graphic>
          <a:graphicData uri="http://schemas.openxmlformats.org/drawingml/2006/table">
            <a:tbl>
              <a:tblPr/>
              <a:tblGrid>
                <a:gridCol w="1295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2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786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hu-HU" sz="11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Környezet</a:t>
                      </a:r>
                      <a:endParaRPr lang="en-GB" sz="1100" b="1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5202" marR="5202" marT="52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2" marR="5202" marT="520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0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Energiafogyasztás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99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Nyomtatás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– 3</a:t>
                      </a:r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0W, </a:t>
                      </a:r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készenléti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- </a:t>
                      </a:r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0W, </a:t>
                      </a:r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mélyalvó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– 0.</a:t>
                      </a:r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W, </a:t>
                      </a:r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kikapcsolva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- 0.28W</a:t>
                      </a:r>
                    </a:p>
                    <a:p>
                      <a:pPr algn="l" rtl="0" fontAlgn="ctr"/>
                      <a:endParaRPr lang="en-GB" sz="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89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TEC </a:t>
                      </a:r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érték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0.7kWh / </a:t>
                      </a:r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hét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89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Hangnyomás</a:t>
                      </a: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9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szint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Nyomtatás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- 52dbA, </a:t>
                      </a:r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készenléti mód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- 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32dbA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89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Hangteljesítmény</a:t>
                      </a: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9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szint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Nyomtatás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- 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6.6BA, </a:t>
                      </a:r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készenléti mód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– 4.7BA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361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Energiatakarékos</a:t>
                      </a: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9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mód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Készenléti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állapotban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kevesebb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áramot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ctr"/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fogyaszt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361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Tonertakarékos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sökkentett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tonerhasználat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,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csökkenő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ctr"/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költségek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2890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Energy Star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2.0</a:t>
                      </a:r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verzió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6" name="Picture 2" descr="C:\Users\stewaral\Desktop\BrotherEarth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803" y="8809620"/>
            <a:ext cx="1058138" cy="827634"/>
          </a:xfrm>
          <a:prstGeom prst="rect">
            <a:avLst/>
          </a:prstGeom>
          <a:noFill/>
        </p:spPr>
      </p:pic>
      <p:sp>
        <p:nvSpPr>
          <p:cNvPr id="27" name="TextBox 95"/>
          <p:cNvSpPr txBox="1"/>
          <p:nvPr/>
        </p:nvSpPr>
        <p:spPr>
          <a:xfrm>
            <a:off x="4750296" y="9223437"/>
            <a:ext cx="5868652" cy="369327"/>
          </a:xfrm>
          <a:prstGeom prst="rect">
            <a:avLst/>
          </a:prstGeom>
          <a:noFill/>
        </p:spPr>
        <p:txBody>
          <a:bodyPr wrap="square" lIns="0" tIns="0" rIns="0" bIns="45715" rtlCol="0">
            <a:spAutoFit/>
          </a:bodyPr>
          <a:lstStyle/>
          <a:p>
            <a:r>
              <a:rPr lang="hu-HU" altLang="zh-CN" sz="1100" b="1" dirty="0">
                <a:solidFill>
                  <a:srgbClr val="1C4E9D"/>
                </a:solidFill>
                <a:latin typeface="Calibri"/>
              </a:rPr>
              <a:t>Dolgozzunk együtt egy jobb környezetért</a:t>
            </a:r>
            <a:br>
              <a:rPr lang="hu-HU" altLang="zh-CN" sz="1100" b="1" dirty="0">
                <a:solidFill>
                  <a:srgbClr val="1C4E9D"/>
                </a:solidFill>
                <a:latin typeface="Calibri"/>
              </a:rPr>
            </a:br>
            <a:r>
              <a:rPr lang="en-US" altLang="zh-CN" sz="1000" b="1" dirty="0">
                <a:solidFill>
                  <a:schemeClr val="tx2"/>
                </a:solidFill>
                <a:latin typeface="+mj-lt"/>
              </a:rPr>
              <a:t>www.brotherearth.com</a:t>
            </a:r>
            <a:endParaRPr lang="en-US" altLang="zh-CN" sz="1000" b="1" dirty="0">
              <a:solidFill>
                <a:srgbClr val="1C4E9D"/>
              </a:solidFill>
              <a:latin typeface="Calibri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706981"/>
              </p:ext>
            </p:extLst>
          </p:nvPr>
        </p:nvGraphicFramePr>
        <p:xfrm>
          <a:off x="3958208" y="1316848"/>
          <a:ext cx="3348036" cy="1520458"/>
        </p:xfrm>
        <a:graphic>
          <a:graphicData uri="http://schemas.openxmlformats.org/drawingml/2006/table">
            <a:tbl>
              <a:tblPr/>
              <a:tblGrid>
                <a:gridCol w="1295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2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344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hu-HU" sz="11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Kellékek</a:t>
                      </a:r>
                      <a:endParaRPr lang="en-GB" sz="1100" b="1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5202" marR="5202" marT="52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2" marR="5202" marT="520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114"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Kezdő</a:t>
                      </a: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  <a:r>
                        <a:rPr lang="en-GB" sz="9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oner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1,500 </a:t>
                      </a:r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oldal</a:t>
                      </a:r>
                      <a:r>
                        <a:rPr lang="en-GB" sz="8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GB" sz="8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083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Standard </a:t>
                      </a:r>
                      <a:r>
                        <a:rPr lang="hu-HU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t</a:t>
                      </a:r>
                      <a:r>
                        <a:rPr lang="en-GB" sz="900" b="1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oner</a:t>
                      </a:r>
                      <a:endParaRPr lang="en-GB" sz="9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TN-1090 –</a:t>
                      </a:r>
                      <a:r>
                        <a:rPr lang="en-GB" sz="8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1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,500 </a:t>
                      </a:r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oldal</a:t>
                      </a:r>
                      <a:r>
                        <a:rPr lang="en-GB" sz="800" b="0" i="0" u="none" strike="noStrike" baseline="30000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en-GB" sz="8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083"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További kellékek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DR-1090 –</a:t>
                      </a:r>
                      <a:r>
                        <a:rPr lang="en-GB" sz="8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10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,000 </a:t>
                      </a:r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oldal</a:t>
                      </a:r>
                      <a:r>
                        <a:rPr lang="en-GB" sz="800" b="0" i="0" u="none" strike="noStrike" baseline="3000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67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 doboz tartalma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ctr"/>
                      <a:endParaRPr lang="en-GB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Toner, </a:t>
                      </a:r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dobegység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, </a:t>
                      </a:r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tápkábel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, </a:t>
                      </a:r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river </a:t>
                      </a:r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szoftver 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Windows®</a:t>
                      </a:r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hoz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, </a:t>
                      </a:r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gyors telepítési útmutató, PC interfész kábelt NEM tartalmaz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975">
                <a:tc gridSpan="2">
                  <a:txBody>
                    <a:bodyPr/>
                    <a:lstStyle/>
                    <a:p>
                      <a:pPr algn="l" fontAlgn="ctr"/>
                      <a:endParaRPr lang="en-GB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558029"/>
              </p:ext>
            </p:extLst>
          </p:nvPr>
        </p:nvGraphicFramePr>
        <p:xfrm>
          <a:off x="3954595" y="2976972"/>
          <a:ext cx="3348036" cy="684076"/>
        </p:xfrm>
        <a:graphic>
          <a:graphicData uri="http://schemas.openxmlformats.org/drawingml/2006/table">
            <a:tbl>
              <a:tblPr/>
              <a:tblGrid>
                <a:gridCol w="1295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2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842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hu-HU" sz="11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Méretek</a:t>
                      </a:r>
                      <a:r>
                        <a:rPr lang="en-GB" sz="11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 &amp; </a:t>
                      </a:r>
                      <a:r>
                        <a:rPr lang="hu-HU" sz="11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Súly</a:t>
                      </a:r>
                      <a:endParaRPr lang="en-GB" sz="1100" b="1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5202" marR="5202" marT="52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2" marR="5202" marT="520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82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Dobozzal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2" marR="5202" marT="520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481 x 436 x 406 mm 9Kg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82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Doboz nélkül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2" marR="5202" marT="520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385 x 340 x 255mm 7.2Kg</a:t>
                      </a:r>
                      <a:r>
                        <a:rPr lang="nb-NO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72688"/>
              </p:ext>
            </p:extLst>
          </p:nvPr>
        </p:nvGraphicFramePr>
        <p:xfrm>
          <a:off x="393702" y="6251924"/>
          <a:ext cx="3348036" cy="756790"/>
        </p:xfrm>
        <a:graphic>
          <a:graphicData uri="http://schemas.openxmlformats.org/drawingml/2006/table">
            <a:tbl>
              <a:tblPr/>
              <a:tblGrid>
                <a:gridCol w="1295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2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437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hu-HU" sz="1100" b="1" i="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Élettartam</a:t>
                      </a:r>
                      <a:endParaRPr lang="en-GB" sz="1100" b="1" i="0" u="none" strike="noStrike" baseline="30000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5202" marR="5202" marT="52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2" marR="5202" marT="520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453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 dirty="0" err="1">
                          <a:solidFill>
                            <a:srgbClr val="000000"/>
                          </a:solidFill>
                          <a:latin typeface="+mn-lt"/>
                          <a:cs typeface="Times New Roman"/>
                        </a:rPr>
                        <a:t>Javasolt</a:t>
                      </a: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Times New Roman"/>
                        </a:rPr>
                        <a:t> </a:t>
                      </a:r>
                      <a:r>
                        <a:rPr lang="en-GB" sz="900" b="1" i="0" u="none" strike="noStrike" dirty="0" err="1">
                          <a:solidFill>
                            <a:srgbClr val="000000"/>
                          </a:solidFill>
                          <a:latin typeface="+mn-lt"/>
                          <a:cs typeface="Times New Roman"/>
                        </a:rPr>
                        <a:t>havi</a:t>
                      </a: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Times New Roman"/>
                        </a:rPr>
                        <a:t> </a:t>
                      </a:r>
                      <a:r>
                        <a:rPr lang="en-GB" sz="900" b="1" i="0" u="none" strike="noStrike" dirty="0" err="1">
                          <a:solidFill>
                            <a:srgbClr val="000000"/>
                          </a:solidFill>
                          <a:latin typeface="+mn-lt"/>
                          <a:cs typeface="Times New Roman"/>
                        </a:rPr>
                        <a:t>nyomtatási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/>
                      </a:endParaRPr>
                    </a:p>
                    <a:p>
                      <a:pPr algn="l" fontAlgn="ctr"/>
                      <a:r>
                        <a:rPr lang="en-GB" sz="900" b="1" i="0" u="none" strike="noStrike" dirty="0" err="1">
                          <a:solidFill>
                            <a:srgbClr val="000000"/>
                          </a:solidFill>
                          <a:latin typeface="+mn-lt"/>
                          <a:cs typeface="Times New Roman"/>
                        </a:rPr>
                        <a:t>mennyiség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Akár 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250 – 1,800 </a:t>
                      </a:r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oldal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958"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Times New Roman"/>
                        </a:rPr>
                        <a:t>Maximum havi nyomtatás</a:t>
                      </a:r>
                      <a:endParaRPr lang="en-GB" sz="900" b="1" i="0" u="none" strike="noStrike" baseline="30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Akár 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10,000 </a:t>
                      </a:r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oldal havi nyomtatási mennyiség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285799" y="204664"/>
            <a:ext cx="6732748" cy="584765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Mono </a:t>
            </a:r>
            <a:r>
              <a:rPr lang="hu-HU" sz="1600" b="1" dirty="0">
                <a:solidFill>
                  <a:schemeClr val="bg1"/>
                </a:solidFill>
              </a:rPr>
              <a:t>lézer multifunkciós készülék </a:t>
            </a:r>
            <a:br>
              <a:rPr lang="hu-HU" sz="1600" b="1" dirty="0">
                <a:solidFill>
                  <a:schemeClr val="bg1"/>
                </a:solidFill>
              </a:rPr>
            </a:br>
            <a:r>
              <a:rPr lang="en-GB" sz="1600" b="1" dirty="0">
                <a:solidFill>
                  <a:schemeClr val="bg1"/>
                </a:solidFill>
              </a:rPr>
              <a:t>DCP-1622WE</a:t>
            </a:r>
            <a:r>
              <a:rPr lang="hu-HU" sz="1600" b="1" dirty="0">
                <a:solidFill>
                  <a:schemeClr val="bg1"/>
                </a:solidFill>
              </a:rPr>
              <a:t> &amp; DCP-1623WE</a:t>
            </a:r>
            <a:endParaRPr lang="en-GB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210679"/>
              </p:ext>
            </p:extLst>
          </p:nvPr>
        </p:nvGraphicFramePr>
        <p:xfrm>
          <a:off x="393700" y="1284784"/>
          <a:ext cx="3348038" cy="2664296"/>
        </p:xfrm>
        <a:graphic>
          <a:graphicData uri="http://schemas.openxmlformats.org/drawingml/2006/table">
            <a:tbl>
              <a:tblPr/>
              <a:tblGrid>
                <a:gridCol w="1296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1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405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hu-HU" sz="11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Másoló</a:t>
                      </a:r>
                      <a:endParaRPr lang="en-GB" sz="1100" b="1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5202" marR="5202" marT="52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2" marR="5202" marT="520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892"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Sebesség</a:t>
                      </a: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– (A4)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Akár 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20m</a:t>
                      </a:r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pp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</a:t>
                      </a:r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másolat/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per</a:t>
                      </a:r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733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Tahoma"/>
                        </a:rPr>
                        <a:t>FPOT (</a:t>
                      </a:r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Tahoma"/>
                        </a:rPr>
                        <a:t>Első másolat elkészítési ideje</a:t>
                      </a: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Tahoma"/>
                        </a:rPr>
                        <a:t>)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Kevesebb, mint </a:t>
                      </a:r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r>
                        <a:rPr lang="hu-HU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6 mp, készenléti módból</a:t>
                      </a:r>
                      <a:endParaRPr lang="en-GB" sz="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892"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Felbontás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600 x 600dpi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126"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Többoldalas másolás</a:t>
                      </a: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/ </a:t>
                      </a:r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Gyűjtés</a:t>
                      </a: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/ S</a:t>
                      </a:r>
                      <a:r>
                        <a:rPr lang="hu-HU" sz="9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zortírozás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Akár 99 másolat készítése az eredetiről</a:t>
                      </a:r>
                    </a:p>
                    <a:p>
                      <a:pPr algn="l" fontAlgn="ctr"/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(gyűjtés vagy szortírozás)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733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Kicsinyítési</a:t>
                      </a: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/</a:t>
                      </a:r>
                      <a:r>
                        <a:rPr lang="en-GB" sz="9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nagyítási</a:t>
                      </a: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9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arány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25% - 400%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között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1% -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os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léptékkel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986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N-</a:t>
                      </a:r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az 1-ben másolás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vagy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4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oldal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kicsinyítése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egy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A4-es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oldalra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986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az</a:t>
                      </a: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-ben</a:t>
                      </a: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ID </a:t>
                      </a:r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másolás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Egy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ID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kártya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(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azonosító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igazolvány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)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két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ctr"/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oldalának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másolása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egy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A4-es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oldalra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892"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Szürkeárnyalat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256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szürkeárnyalat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(8 bit)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9" name="Table 19">
            <a:extLst>
              <a:ext uri="{FF2B5EF4-FFF2-40B4-BE49-F238E27FC236}">
                <a16:creationId xmlns:a16="http://schemas.microsoft.com/office/drawing/2014/main" id="{22C2815A-37E1-4095-B86E-70CF3E99A7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656291"/>
              </p:ext>
            </p:extLst>
          </p:nvPr>
        </p:nvGraphicFramePr>
        <p:xfrm>
          <a:off x="357808" y="4344417"/>
          <a:ext cx="3348036" cy="1694899"/>
        </p:xfrm>
        <a:graphic>
          <a:graphicData uri="http://schemas.openxmlformats.org/drawingml/2006/table">
            <a:tbl>
              <a:tblPr/>
              <a:tblGrid>
                <a:gridCol w="1295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2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33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Mobil</a:t>
                      </a:r>
                      <a:r>
                        <a:rPr lang="hu-HU" sz="11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 nyomtatás </a:t>
                      </a:r>
                      <a:r>
                        <a:rPr lang="en-GB" sz="1100" b="1" i="0" u="none" strike="noStrike" baseline="0" dirty="0">
                          <a:solidFill>
                            <a:schemeClr val="tx2"/>
                          </a:solidFill>
                          <a:latin typeface="Calibri"/>
                        </a:rPr>
                        <a:t>&amp; </a:t>
                      </a:r>
                      <a:r>
                        <a:rPr lang="hu-HU" sz="1100" b="1" i="0" u="none" strike="noStrike" baseline="0" dirty="0">
                          <a:solidFill>
                            <a:schemeClr val="tx2"/>
                          </a:solidFill>
                          <a:latin typeface="Calibri"/>
                        </a:rPr>
                        <a:t>szkennelés</a:t>
                      </a:r>
                      <a:endParaRPr lang="en-GB" sz="1100" b="1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5202" marR="5202" marT="52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2" marR="5202" marT="520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056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iPrint&amp;Scan</a:t>
                      </a:r>
                    </a:p>
                    <a:p>
                      <a:pPr algn="l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(Android)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Készülék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ellenőrzése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és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nyomtatás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,</a:t>
                      </a:r>
                    </a:p>
                    <a:p>
                      <a:pPr algn="l" fontAlgn="ctr"/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szkennelés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Android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eszközről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/re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042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iPrint&amp;Scan</a:t>
                      </a:r>
                    </a:p>
                    <a:p>
                      <a:pPr algn="l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(iPad / iPhone / iPod)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Készülék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ellenőrzése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és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nyomtatás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,</a:t>
                      </a:r>
                    </a:p>
                    <a:p>
                      <a:pPr algn="l" fontAlgn="ctr"/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szkennelés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iPad / iPhone / iPod Touch</a:t>
                      </a:r>
                    </a:p>
                    <a:p>
                      <a:pPr algn="l" fontAlgn="ctr"/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eszközről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/re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056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iPrint&amp;Scan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(Windows® </a:t>
                      </a: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Phone)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Nyomtatás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és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szkennelés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közvetlenül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ctr"/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okostelefonról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/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ra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Windows® Phone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operációs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ctr"/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rendszer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használatával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 dirty="0">
                          <a:solidFill>
                            <a:schemeClr val="tx1"/>
                          </a:solidFill>
                          <a:latin typeface="Calibri"/>
                          <a:cs typeface="Tahoma"/>
                        </a:rPr>
                        <a:t>Print&amp;Scan</a:t>
                      </a:r>
                      <a:endParaRPr lang="en-GB" sz="900" b="1" i="0" u="none" strike="noStrike" baseline="0" dirty="0">
                        <a:solidFill>
                          <a:schemeClr val="tx1"/>
                        </a:solidFill>
                        <a:latin typeface="Calibri"/>
                        <a:cs typeface="Tahoma"/>
                      </a:endParaRPr>
                    </a:p>
                    <a:p>
                      <a:pPr algn="l" fontAlgn="ctr"/>
                      <a:r>
                        <a:rPr lang="en-GB" sz="900" b="1" i="0" u="none" strike="noStrike" baseline="0" dirty="0">
                          <a:solidFill>
                            <a:schemeClr val="tx1"/>
                          </a:solidFill>
                          <a:latin typeface="Calibri"/>
                          <a:cs typeface="Tahoma"/>
                        </a:rPr>
                        <a:t>(Windows</a:t>
                      </a:r>
                      <a:r>
                        <a:rPr lang="en-GB" sz="9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®</a:t>
                      </a:r>
                      <a:r>
                        <a:rPr lang="en-GB" sz="900" b="1" i="0" u="none" strike="noStrike" baseline="0" dirty="0">
                          <a:solidFill>
                            <a:schemeClr val="tx1"/>
                          </a:solidFill>
                          <a:latin typeface="+mn-lt"/>
                          <a:cs typeface="Tahoma"/>
                        </a:rPr>
                        <a:t> 8 &amp; RT)</a:t>
                      </a:r>
                      <a:endParaRPr lang="en-GB" sz="9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Nyomtatás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és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szkennelés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közvetlenül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Windows® 8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vagy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Windows RT Tablet-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ről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/re</a:t>
                      </a:r>
                      <a:endParaRPr lang="en-GB" sz="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" name="Table 21">
            <a:extLst>
              <a:ext uri="{FF2B5EF4-FFF2-40B4-BE49-F238E27FC236}">
                <a16:creationId xmlns:a16="http://schemas.microsoft.com/office/drawing/2014/main" id="{51F08C0F-EFFB-47F9-B024-492A988BE8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858400"/>
              </p:ext>
            </p:extLst>
          </p:nvPr>
        </p:nvGraphicFramePr>
        <p:xfrm>
          <a:off x="314244" y="7494538"/>
          <a:ext cx="7064232" cy="1026277"/>
        </p:xfrm>
        <a:graphic>
          <a:graphicData uri="http://schemas.openxmlformats.org/drawingml/2006/table">
            <a:tbl>
              <a:tblPr/>
              <a:tblGrid>
                <a:gridCol w="7064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26277">
                <a:tc>
                  <a:txBody>
                    <a:bodyPr/>
                    <a:lstStyle/>
                    <a:p>
                      <a:pPr algn="l" fontAlgn="ctr"/>
                      <a:r>
                        <a:rPr lang="hu-HU" sz="15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A DCP-1622WE és a DCP-1623WE  készülékek technikai specifikációja teljesen megegyezik. A két termék közötti eltérés kizárólag </a:t>
                      </a:r>
                      <a:r>
                        <a:rPr lang="hu-HU" sz="1500" b="1" i="0" u="none" strike="noStrike">
                          <a:solidFill>
                            <a:srgbClr val="FF0000"/>
                          </a:solidFill>
                          <a:latin typeface="+mn-lt"/>
                        </a:rPr>
                        <a:t>a burkolat </a:t>
                      </a:r>
                      <a:r>
                        <a:rPr lang="hu-HU" sz="15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színében, a termékek külső megjelenésében mutatkozik meg.</a:t>
                      </a:r>
                      <a:endParaRPr lang="en-GB" sz="1500" b="1" i="0" u="none" strike="noStrike" baseline="30000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5202" marR="5202" marT="52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Collaboration Document" ma:contentTypeID="0x010100389CA130E6BE4FE9A35BBE82DCCFEDEA0075C0836A23744DC3B79DB641DEE585DE00AD900CB0B01F4F4DA854A53F83548C93004A4AED5B434D412DAB68C79F1518F70D005CCB5924E1E4284C88E0D3D322F8940E" ma:contentTypeVersion="8" ma:contentTypeDescription="" ma:contentTypeScope="" ma:versionID="5a5d0d8655df2bf3a7456e023a33a27e">
  <xsd:schema xmlns:xsd="http://www.w3.org/2001/XMLSchema" xmlns:xs="http://www.w3.org/2001/XMLSchema" xmlns:p="http://schemas.microsoft.com/office/2006/metadata/properties" xmlns:ns2="4cce3058-3268-4cf4-857b-7c02cf44adb1" xmlns:ns3="265df72d-4d0a-496d-996d-a944a7ba9368" targetNamespace="http://schemas.microsoft.com/office/2006/metadata/properties" ma:root="true" ma:fieldsID="eac227d599375371a41184f3c0ce702e" ns2:_="" ns3:_="">
    <xsd:import namespace="4cce3058-3268-4cf4-857b-7c02cf44adb1"/>
    <xsd:import namespace="265df72d-4d0a-496d-996d-a944a7ba9368"/>
    <xsd:element name="properties">
      <xsd:complexType>
        <xsd:sequence>
          <xsd:element name="documentManagement">
            <xsd:complexType>
              <xsd:all>
                <xsd:element ref="ns2:InformationClassificationTaxHTField1" minOccurs="0"/>
                <xsd:element ref="ns2:DocumentTypeTaxHTField1" minOccurs="0"/>
                <xsd:element ref="ns2:TaxKeywordTaxHTField" minOccurs="0"/>
                <xsd:element ref="ns2:TaxCatchAll" minOccurs="0"/>
                <xsd:element ref="ns2:SalesOrgMultiTaxHTField1" minOccurs="0"/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ce3058-3268-4cf4-857b-7c02cf44adb1" elementFormDefault="qualified">
    <xsd:import namespace="http://schemas.microsoft.com/office/2006/documentManagement/types"/>
    <xsd:import namespace="http://schemas.microsoft.com/office/infopath/2007/PartnerControls"/>
    <xsd:element name="InformationClassificationTaxHTField1" ma:index="9" ma:taxonomy="true" ma:internalName="InformationClassificationTaxHTField1" ma:taxonomyFieldName="InformationClassification" ma:displayName="Information Classification" ma:default="5;#Internal Information|809fd43d-10cf-41e8-a7df-48ff0ea064ec" ma:fieldId="{be19f7d0-2e8e-40f8-87d6-b41305b20166}" ma:sspId="d98a4c3b-8248-44a2-ad17-3e21d291193d" ma:termSetId="d91414b2-7b5c-4c60-940d-49ddb774239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ocumentTypeTaxHTField1" ma:index="11" ma:taxonomy="true" ma:internalName="DocumentTypeTaxHTField1" ma:taxonomyFieldName="DocumentType" ma:displayName="Document Type" ma:default="7;#Brother Document|45f63306-e04b-458d-8b22-51a8c69c2f7b" ma:fieldId="{4f77cac0-ae2e-4382-bd8f-ac194bfd7b0a}" ma:sspId="d98a4c3b-8248-44a2-ad17-3e21d291193d" ma:termSetId="771ee7f5-0e2d-42e6-b467-72afeca9cc2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d98a4c3b-8248-44a2-ad17-3e21d291193d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cd99f8-a4c9-4c92-8010-d6938a8d59ac}" ma:internalName="TaxCatchAll" ma:showField="CatchAllData" ma:web="4cce3058-3268-4cf4-857b-7c02cf44adb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alesOrgMultiTaxHTField1" ma:index="16" ma:taxonomy="true" ma:internalName="SalesOrgMultiTaxHTField1" ma:taxonomyFieldName="SalesOrgMulti" ma:displayName="Sales Orgs" ma:default="127;#BCEE|3e391d14-1275-40b4-9cb6-431736b2616d" ma:fieldId="{fa21cc8e-ce99-404b-8542-8d87b003dccd}" ma:taxonomyMulti="true" ma:sspId="d98a4c3b-8248-44a2-ad17-3e21d291193d" ma:termSetId="f02b283b-9c46-4bae-a993-eceac6db502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17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9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20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5df72d-4d0a-496d-996d-a944a7ba93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2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ypeTaxHTField1 xmlns="4cce3058-3268-4cf4-857b-7c02cf44adb1">
      <Terms xmlns="http://schemas.microsoft.com/office/infopath/2007/PartnerControls">
        <TermInfo xmlns="http://schemas.microsoft.com/office/infopath/2007/PartnerControls">
          <TermName xmlns="http://schemas.microsoft.com/office/infopath/2007/PartnerControls">Brother Document</TermName>
          <TermId xmlns="http://schemas.microsoft.com/office/infopath/2007/PartnerControls">45f63306-e04b-458d-8b22-51a8c69c2f7b</TermId>
        </TermInfo>
      </Terms>
    </DocumentTypeTaxHTField1>
    <TaxCatchAll xmlns="4cce3058-3268-4cf4-857b-7c02cf44adb1">
      <Value>5</Value>
      <Value>2</Value>
      <Value>7</Value>
    </TaxCatchAll>
    <SalesOrgMultiTaxHTField1 xmlns="4cce3058-3268-4cf4-857b-7c02cf44adb1">
      <Terms xmlns="http://schemas.microsoft.com/office/infopath/2007/PartnerControls">
        <TermInfo xmlns="http://schemas.microsoft.com/office/infopath/2007/PartnerControls">
          <TermName xmlns="http://schemas.microsoft.com/office/infopath/2007/PartnerControls">BIE</TermName>
          <TermId xmlns="http://schemas.microsoft.com/office/infopath/2007/PartnerControls">78a21f0c-b112-4f30-ad10-f0e1468d649e</TermId>
        </TermInfo>
      </Terms>
    </SalesOrgMultiTaxHTField1>
    <TaxKeywordTaxHTField xmlns="4cce3058-3268-4cf4-857b-7c02cf44adb1">
      <Terms xmlns="http://schemas.microsoft.com/office/infopath/2007/PartnerControls"/>
    </TaxKeywordTaxHTField>
    <InformationClassificationTaxHTField1 xmlns="4cce3058-3268-4cf4-857b-7c02cf44adb1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Internal Information</TermName>
          <TermId xmlns="http://schemas.microsoft.com/office/infopath/2007/PartnerControls">809fd43d-10cf-41e8-a7df-48ff0ea064ec</TermId>
        </TermInfo>
      </Terms>
    </InformationClassificationTaxHTField1>
  </documentManagement>
</p:properties>
</file>

<file path=customXml/itemProps1.xml><?xml version="1.0" encoding="utf-8"?>
<ds:datastoreItem xmlns:ds="http://schemas.openxmlformats.org/officeDocument/2006/customXml" ds:itemID="{5346E8A1-8A8D-4093-9154-DD4F6ECFD7E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BB1F53A-57E4-4ED3-A1F7-2A80CD1450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ce3058-3268-4cf4-857b-7c02cf44adb1"/>
    <ds:schemaRef ds:uri="265df72d-4d0a-496d-996d-a944a7ba93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EB68C5-6AAB-4E8D-BDB5-1E46773068D8}">
  <ds:schemaRefs>
    <ds:schemaRef ds:uri="http://schemas.microsoft.com/office/2006/metadata/properties"/>
    <ds:schemaRef ds:uri="4cce3058-3268-4cf4-857b-7c02cf44adb1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1f006520-ba92-4158-aa2a-d4bc6bb46816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7704</TotalTime>
  <Words>1062</Words>
  <Application>Microsoft Office PowerPoint</Application>
  <PresentationFormat>Egyéni</PresentationFormat>
  <Paragraphs>215</Paragraphs>
  <Slides>3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8" baseType="lpstr">
      <vt:lpstr>Arial</vt:lpstr>
      <vt:lpstr>Calibri</vt:lpstr>
      <vt:lpstr>Symbol</vt:lpstr>
      <vt:lpstr>Times New Roman</vt:lpstr>
      <vt:lpstr>Office 主题</vt:lpstr>
      <vt:lpstr>PowerPoint-bemutató</vt:lpstr>
      <vt:lpstr>PowerPoint-bemutató</vt:lpstr>
      <vt:lpstr>PowerPoint-bemutató</vt:lpstr>
    </vt:vector>
  </TitlesOfParts>
  <Company>zhang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Dev6</dc:creator>
  <cp:lastModifiedBy>Czipo, Agnes (BHU)</cp:lastModifiedBy>
  <cp:revision>152</cp:revision>
  <cp:lastPrinted>2012-09-18T08:45:02Z</cp:lastPrinted>
  <dcterms:created xsi:type="dcterms:W3CDTF">2011-07-04T07:01:15Z</dcterms:created>
  <dcterms:modified xsi:type="dcterms:W3CDTF">2020-06-30T09:13:02Z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0x010100389CA130E6BE4FE9A35BBE82DCCFEDEA0075C0836A23744DC3B79DB641DEE585DE00AD900CB0B01F4F4DA854A53F83548C93004A4AED5B434D412DAB68C79F1518F70D005CCB5924E1E4284C88E0D3D322F8940E</vt:lpwstr>
  </property>
  <property fmtid="{D5CDD505-2E9C-101B-9397-08002B2CF9AE}" pid="3" name="InformationClassification">
    <vt:lpwstr>5;#Internal Information|809fd43d-10cf-41e8-a7df-48ff0ea064ec</vt:lpwstr>
  </property>
  <property fmtid="{D5CDD505-2E9C-101B-9397-08002B2CF9AE}" pid="4" name="TaxKeyword">
    <vt:lpwstr/>
  </property>
  <property fmtid="{D5CDD505-2E9C-101B-9397-08002B2CF9AE}" pid="5" name="DocumentType">
    <vt:lpwstr>7;#Brother Document|45f63306-e04b-458d-8b22-51a8c69c2f7b</vt:lpwstr>
  </property>
  <property fmtid="{D5CDD505-2E9C-101B-9397-08002B2CF9AE}" pid="6" name="SalesOrgMulti">
    <vt:lpwstr>2;#BIE|78a21f0c-b112-4f30-ad10-f0e1468d649e</vt:lpwstr>
  </property>
  <property fmtid="{D5CDD505-2E9C-101B-9397-08002B2CF9AE}" pid="7" name="DocumentTypeTaxHTField1">
    <vt:lpwstr>Brother Document|45f63306-e04b-458d-8b22-51a8c69c2f7b</vt:lpwstr>
  </property>
  <property fmtid="{D5CDD505-2E9C-101B-9397-08002B2CF9AE}" pid="8" name="SalesOrgMultiTaxHTField1">
    <vt:lpwstr>BIE|78a21f0c-b112-4f30-ad10-f0e1468d649e</vt:lpwstr>
  </property>
  <property fmtid="{D5CDD505-2E9C-101B-9397-08002B2CF9AE}" pid="9" name="TaxCatchAll">
    <vt:lpwstr>5;#Internal Information|809fd43d-10cf-41e8-a7df-48ff0ea064ec;#2;#BIE|78a21f0c-b112-4f30-ad10-f0e1468d649e;#7;#Brother Document|45f63306-e04b-458d-8b22-51a8c69c2f7b</vt:lpwstr>
  </property>
  <property fmtid="{D5CDD505-2E9C-101B-9397-08002B2CF9AE}" pid="10" name="InformationClassificationTaxHTField1">
    <vt:lpwstr>Internal Information|809fd43d-10cf-41e8-a7df-48ff0ea064ec</vt:lpwstr>
  </property>
  <property fmtid="{D5CDD505-2E9C-101B-9397-08002B2CF9AE}" pid="11" name="TaxKeywordTaxHTField">
    <vt:lpwstr/>
  </property>
</Properties>
</file>