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3" r:id="rId5"/>
    <p:sldId id="274" r:id="rId6"/>
  </p:sldIdLst>
  <p:sldSz cx="7772400" cy="10058400"/>
  <p:notesSz cx="6669088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5">
          <p15:clr>
            <a:srgbClr val="A4A3A4"/>
          </p15:clr>
        </p15:guide>
        <p15:guide id="2" orient="horz" pos="3758">
          <p15:clr>
            <a:srgbClr val="A4A3A4"/>
          </p15:clr>
        </p15:guide>
        <p15:guide id="3" pos="248">
          <p15:clr>
            <a:srgbClr val="A4A3A4"/>
          </p15:clr>
        </p15:guide>
        <p15:guide id="4" pos="2539">
          <p15:clr>
            <a:srgbClr val="A4A3A4"/>
          </p15:clr>
        </p15:guide>
        <p15:guide id="5" pos="1065">
          <p15:clr>
            <a:srgbClr val="A4A3A4"/>
          </p15:clr>
        </p15:guide>
        <p15:guide id="6" pos="4648">
          <p15:clr>
            <a:srgbClr val="A4A3A4"/>
          </p15:clr>
        </p15:guide>
        <p15:guide id="7" pos="2357">
          <p15:clr>
            <a:srgbClr val="A4A3A4"/>
          </p15:clr>
        </p15:guide>
        <p15:guide id="8" pos="3264">
          <p15:clr>
            <a:srgbClr val="A4A3A4"/>
          </p15:clr>
        </p15:guide>
        <p15:guide id="9" pos="293">
          <p15:clr>
            <a:srgbClr val="A4A3A4"/>
          </p15:clr>
        </p15:guide>
        <p15:guide id="10" pos="46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6" autoAdjust="0"/>
    <p:restoredTop sz="92890" autoAdjust="0"/>
  </p:normalViewPr>
  <p:slideViewPr>
    <p:cSldViewPr>
      <p:cViewPr>
        <p:scale>
          <a:sx n="125" d="100"/>
          <a:sy n="125" d="100"/>
        </p:scale>
        <p:origin x="2076" y="-3270"/>
      </p:cViewPr>
      <p:guideLst>
        <p:guide orient="horz" pos="945"/>
        <p:guide orient="horz" pos="3758"/>
        <p:guide pos="248"/>
        <p:guide pos="2539"/>
        <p:guide pos="1065"/>
        <p:guide pos="4648"/>
        <p:guide pos="2357"/>
        <p:guide pos="3264"/>
        <p:guide pos="293"/>
        <p:guide pos="460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FE0A4-D789-4912-A556-40ABB020D148}" type="datetimeFigureOut">
              <a:rPr lang="en-GB" smtClean="0"/>
              <a:pPr/>
              <a:t>17/12/2019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Version 1. 3/10/2013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DB08B-324B-4A07-A27B-E965BE0E82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4272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9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3DA20-DB84-415C-8BC2-519EB85425EB}" type="datetimeFigureOut">
              <a:rPr lang="en-GB" smtClean="0"/>
              <a:pPr/>
              <a:t>17/12/2019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97063" y="744538"/>
            <a:ext cx="287496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Version 1. 3/10/2013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9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431DD-8B01-494F-A04A-FCE53F812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135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31DD-8B01-494F-A04A-FCE53F812CE5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Version 1. 3/10/2013</a:t>
            </a:r>
          </a:p>
        </p:txBody>
      </p:sp>
    </p:spTree>
    <p:extLst>
      <p:ext uri="{BB962C8B-B14F-4D97-AF65-F5344CB8AC3E}">
        <p14:creationId xmlns:p14="http://schemas.microsoft.com/office/powerpoint/2010/main" val="2540624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31DD-8B01-494F-A04A-FCE53F812CE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Version 1. 3/10/2013</a:t>
            </a:r>
          </a:p>
        </p:txBody>
      </p:sp>
    </p:spTree>
    <p:extLst>
      <p:ext uri="{BB962C8B-B14F-4D97-AF65-F5344CB8AC3E}">
        <p14:creationId xmlns:p14="http://schemas.microsoft.com/office/powerpoint/2010/main" val="293452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6738" y="3317940"/>
            <a:ext cx="6423025" cy="228942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3475" y="6052397"/>
            <a:ext cx="5289550" cy="27295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78462" y="665074"/>
            <a:ext cx="1700213" cy="1419395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7825" y="665074"/>
            <a:ext cx="4974696" cy="1419395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6911" y="6863339"/>
            <a:ext cx="6423025" cy="21213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6911" y="4526937"/>
            <a:ext cx="6423025" cy="233640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7825" y="3881643"/>
            <a:ext cx="3337454" cy="109773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41221" y="3881643"/>
            <a:ext cx="3337454" cy="109773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7825" y="427724"/>
            <a:ext cx="6800850" cy="178011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7825" y="2390796"/>
            <a:ext cx="3338766" cy="9963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7825" y="3387168"/>
            <a:ext cx="3338766" cy="61537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38598" y="2390796"/>
            <a:ext cx="3340078" cy="9963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38598" y="3387168"/>
            <a:ext cx="3340078" cy="61537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7826" y="425251"/>
            <a:ext cx="2486036" cy="18097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54382" y="425251"/>
            <a:ext cx="4224293" cy="911568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77826" y="2235036"/>
            <a:ext cx="2486036" cy="73058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81127" y="7476490"/>
            <a:ext cx="4533900" cy="8826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81127" y="954340"/>
            <a:ext cx="4533900" cy="64084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81127" y="8359132"/>
            <a:ext cx="4533900" cy="125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77825" y="427724"/>
            <a:ext cx="6800850" cy="1780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7825" y="2492164"/>
            <a:ext cx="6800850" cy="7048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77825" y="9899428"/>
            <a:ext cx="1763183" cy="568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8ABE9-0A68-4FC2-84A1-A94E2C6093BF}" type="datetimeFigureOut">
              <a:rPr lang="zh-CN" altLang="en-US" smtClean="0"/>
              <a:pPr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81804" y="9899428"/>
            <a:ext cx="2392892" cy="568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15492" y="9899428"/>
            <a:ext cx="1763183" cy="568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BF1C4-787E-4645-B477-D39B277284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14" descr="\\Apngosh01\Design\DESIGN\ES\Workspace\Projects\P-touch\PT-H100α\02_design\160623_PDM_最新イラスト\jpg\0701_wrapup\b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368" y="2031773"/>
            <a:ext cx="1618034" cy="302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21400" y="152400"/>
            <a:ext cx="1244600" cy="266700"/>
          </a:xfrm>
          <a:prstGeom prst="rect">
            <a:avLst/>
          </a:prstGeom>
        </p:spPr>
      </p:pic>
      <p:pic>
        <p:nvPicPr>
          <p:cNvPr id="3" name="Image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27900" y="368300"/>
            <a:ext cx="25400" cy="38100"/>
          </a:xfrm>
          <a:prstGeom prst="rect">
            <a:avLst/>
          </a:prstGeom>
        </p:spPr>
      </p:pic>
      <p:pic>
        <p:nvPicPr>
          <p:cNvPr id="5" name="Image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4600" y="469900"/>
            <a:ext cx="139700" cy="101600"/>
          </a:xfrm>
          <a:prstGeom prst="rect">
            <a:avLst/>
          </a:prstGeom>
        </p:spPr>
      </p:pic>
      <p:pic>
        <p:nvPicPr>
          <p:cNvPr id="6" name="Image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00800" y="457200"/>
            <a:ext cx="50800" cy="114300"/>
          </a:xfrm>
          <a:prstGeom prst="rect">
            <a:avLst/>
          </a:prstGeom>
        </p:spPr>
      </p:pic>
      <p:pic>
        <p:nvPicPr>
          <p:cNvPr id="7" name="Image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02400" y="457200"/>
            <a:ext cx="622300" cy="152400"/>
          </a:xfrm>
          <a:prstGeom prst="rect">
            <a:avLst/>
          </a:prstGeom>
        </p:spPr>
      </p:pic>
      <p:pic>
        <p:nvPicPr>
          <p:cNvPr id="8" name="Image 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667500" y="482600"/>
            <a:ext cx="76200" cy="88900"/>
          </a:xfrm>
          <a:prstGeom prst="rect">
            <a:avLst/>
          </a:prstGeom>
        </p:spPr>
      </p:pic>
      <p:pic>
        <p:nvPicPr>
          <p:cNvPr id="9" name="Image 9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769100" y="482600"/>
            <a:ext cx="38100" cy="88900"/>
          </a:xfrm>
          <a:prstGeom prst="rect">
            <a:avLst/>
          </a:prstGeom>
        </p:spPr>
      </p:pic>
      <p:pic>
        <p:nvPicPr>
          <p:cNvPr id="10" name="Image 10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845300" y="482600"/>
            <a:ext cx="50800" cy="76200"/>
          </a:xfrm>
          <a:prstGeom prst="rect">
            <a:avLst/>
          </a:prstGeom>
        </p:spPr>
      </p:pic>
      <p:pic>
        <p:nvPicPr>
          <p:cNvPr id="11" name="Image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21500" y="469900"/>
            <a:ext cx="12700" cy="101600"/>
          </a:xfrm>
          <a:prstGeom prst="rect">
            <a:avLst/>
          </a:prstGeom>
        </p:spPr>
      </p:pic>
      <p:pic>
        <p:nvPicPr>
          <p:cNvPr id="12" name="Image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10400" y="444500"/>
            <a:ext cx="12700" cy="127000"/>
          </a:xfrm>
          <a:prstGeom prst="rect">
            <a:avLst/>
          </a:prstGeom>
        </p:spPr>
      </p:pic>
      <p:pic>
        <p:nvPicPr>
          <p:cNvPr id="13" name="Image 13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048500" y="520700"/>
            <a:ext cx="63500" cy="38100"/>
          </a:xfrm>
          <a:prstGeom prst="rect">
            <a:avLst/>
          </a:prstGeom>
        </p:spPr>
      </p:pic>
      <p:sp>
        <p:nvSpPr>
          <p:cNvPr id="150" name="TextBox 1"/>
          <p:cNvSpPr txBox="1"/>
          <p:nvPr/>
        </p:nvSpPr>
        <p:spPr>
          <a:xfrm>
            <a:off x="457200" y="334822"/>
            <a:ext cx="2723083" cy="2619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800" dirty="0">
                <a:solidFill>
                  <a:srgbClr val="FFFFFF"/>
                </a:solidFill>
                <a:latin typeface="Calibri"/>
              </a:rPr>
              <a:t>Advanced Specification Sheet</a:t>
            </a:r>
          </a:p>
        </p:txBody>
      </p:sp>
      <p:pic>
        <p:nvPicPr>
          <p:cNvPr id="1026" name="Picture 2" descr="blue bar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77724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5182344" y="9890320"/>
            <a:ext cx="23042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i="1" dirty="0"/>
              <a:t>BIE Product Planning: Last updated 20/03/17</a:t>
            </a:r>
            <a:endParaRPr lang="en-GB" sz="700" dirty="0"/>
          </a:p>
        </p:txBody>
      </p:sp>
      <p:sp>
        <p:nvSpPr>
          <p:cNvPr id="69" name="TextBox 68"/>
          <p:cNvSpPr txBox="1"/>
          <p:nvPr/>
        </p:nvSpPr>
        <p:spPr>
          <a:xfrm>
            <a:off x="285800" y="9889740"/>
            <a:ext cx="23042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i="1" dirty="0">
                <a:solidFill>
                  <a:srgbClr val="231F1F"/>
                </a:solidFill>
              </a:rPr>
              <a:t>Specifications are subject to change without notice.</a:t>
            </a:r>
          </a:p>
        </p:txBody>
      </p:sp>
      <p:sp>
        <p:nvSpPr>
          <p:cNvPr id="56" name="TextBox 3"/>
          <p:cNvSpPr txBox="1"/>
          <p:nvPr/>
        </p:nvSpPr>
        <p:spPr>
          <a:xfrm>
            <a:off x="465820" y="1176772"/>
            <a:ext cx="6805255" cy="78483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lang="en-GB" altLang="zh-CN" sz="2800" b="1" dirty="0">
                <a:solidFill>
                  <a:srgbClr val="1C4E9D"/>
                </a:solidFill>
              </a:rPr>
              <a:t>PT-H107</a:t>
            </a:r>
          </a:p>
          <a:p>
            <a:pPr algn="ctr"/>
            <a:r>
              <a:rPr lang="en-GB" altLang="zh-CN" sz="2000" dirty="0">
                <a:solidFill>
                  <a:srgbClr val="1C4E9D"/>
                </a:solidFill>
              </a:rPr>
              <a:t>12mm </a:t>
            </a:r>
            <a:r>
              <a:rPr lang="hu-HU" altLang="zh-CN" sz="2000" dirty="0">
                <a:solidFill>
                  <a:srgbClr val="1C4E9D"/>
                </a:solidFill>
              </a:rPr>
              <a:t>–es szalaggal működő címkenyomtató</a:t>
            </a:r>
            <a:endParaRPr lang="en-US" altLang="zh-CN" sz="2000" dirty="0">
              <a:solidFill>
                <a:srgbClr val="1C4E9D"/>
              </a:solidFill>
            </a:endParaRPr>
          </a:p>
        </p:txBody>
      </p:sp>
      <p:sp>
        <p:nvSpPr>
          <p:cNvPr id="119" name="Freeform 3"/>
          <p:cNvSpPr/>
          <p:nvPr/>
        </p:nvSpPr>
        <p:spPr>
          <a:xfrm>
            <a:off x="457200" y="5746874"/>
            <a:ext cx="6858000" cy="0"/>
          </a:xfrm>
          <a:custGeom>
            <a:avLst/>
            <a:gdLst/>
            <a:ahLst/>
            <a:cxnLst/>
            <a:rect l="0" t="0" r="0" b="0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26458">
            <a:solidFill>
              <a:srgbClr val="1D4E9E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20" name="TextBox 14"/>
          <p:cNvSpPr txBox="1"/>
          <p:nvPr/>
        </p:nvSpPr>
        <p:spPr>
          <a:xfrm>
            <a:off x="457200" y="5788352"/>
            <a:ext cx="2020874" cy="30777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hu-HU" altLang="zh-CN" sz="1700" b="1" dirty="0">
                <a:latin typeface="Calibri"/>
              </a:rPr>
              <a:t>Kiemelt tulajdonságok</a:t>
            </a:r>
            <a:endParaRPr lang="en-US" altLang="zh-CN" sz="1700" b="1" dirty="0">
              <a:latin typeface="Calibri"/>
            </a:endParaRPr>
          </a:p>
        </p:txBody>
      </p:sp>
      <p:sp>
        <p:nvSpPr>
          <p:cNvPr id="123" name="TextBox 17"/>
          <p:cNvSpPr txBox="1"/>
          <p:nvPr/>
        </p:nvSpPr>
        <p:spPr>
          <a:xfrm>
            <a:off x="645812" y="6542748"/>
            <a:ext cx="65" cy="55399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br>
              <a:rPr lang="en-US" altLang="zh-CN" sz="1100" dirty="0">
                <a:latin typeface="Calibri"/>
              </a:rPr>
            </a:br>
            <a:endParaRPr lang="en-US" altLang="zh-CN" sz="1100" dirty="0"/>
          </a:p>
          <a:p>
            <a:endParaRPr lang="en-US" altLang="zh-CN" sz="1100" dirty="0">
              <a:latin typeface="Calibri"/>
            </a:endParaRPr>
          </a:p>
        </p:txBody>
      </p:sp>
      <p:sp>
        <p:nvSpPr>
          <p:cNvPr id="124" name="TextBox 18"/>
          <p:cNvSpPr txBox="1"/>
          <p:nvPr/>
        </p:nvSpPr>
        <p:spPr>
          <a:xfrm>
            <a:off x="4390256" y="6542748"/>
            <a:ext cx="65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endParaRPr lang="en-US" altLang="zh-CN" sz="1100" dirty="0">
              <a:latin typeface="Calibri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3812" y="6314240"/>
            <a:ext cx="2860078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/>
              <a:t>Dedikált funkció gombok</a:t>
            </a:r>
            <a:endParaRPr lang="en-GB" sz="1400" b="1" dirty="0"/>
          </a:p>
          <a:p>
            <a:r>
              <a:rPr lang="hu-HU" altLang="ja-JP" sz="1100" dirty="0"/>
              <a:t>A legfőbb funkciók könnyedén elérhetők</a:t>
            </a:r>
            <a:endParaRPr lang="en-US" altLang="ja-JP" sz="1100" dirty="0"/>
          </a:p>
          <a:p>
            <a:r>
              <a:rPr lang="hu-HU" altLang="ja-JP" sz="1100" dirty="0"/>
              <a:t>Betűtípusok</a:t>
            </a:r>
            <a:r>
              <a:rPr lang="en-US" altLang="ja-JP" sz="1100" dirty="0"/>
              <a:t>, </a:t>
            </a:r>
            <a:r>
              <a:rPr lang="hu-HU" altLang="ja-JP" sz="1100" dirty="0"/>
              <a:t>keretek</a:t>
            </a:r>
            <a:r>
              <a:rPr lang="en-US" altLang="ja-JP" sz="1100" dirty="0"/>
              <a:t>, </a:t>
            </a:r>
            <a:r>
              <a:rPr lang="hu-HU" altLang="ja-JP" sz="1100" dirty="0"/>
              <a:t>szimbólumok</a:t>
            </a:r>
            <a:r>
              <a:rPr lang="en-US" altLang="ja-JP" sz="1100" dirty="0"/>
              <a:t>, Deco-m</a:t>
            </a:r>
            <a:r>
              <a:rPr lang="hu-HU" altLang="ja-JP" sz="1100" dirty="0"/>
              <a:t>ód</a:t>
            </a:r>
            <a:endParaRPr lang="en-US" altLang="ja-JP" sz="1100" dirty="0"/>
          </a:p>
          <a:p>
            <a:endParaRPr lang="en-GB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4138228" y="6278236"/>
            <a:ext cx="230543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/>
              <a:t>Gyors nyomtatás</a:t>
            </a:r>
            <a:endParaRPr lang="en-GB" sz="1400" b="1" dirty="0"/>
          </a:p>
          <a:p>
            <a:r>
              <a:rPr lang="hu-HU" sz="1100" dirty="0"/>
              <a:t>Akár </a:t>
            </a:r>
            <a:r>
              <a:rPr lang="en-GB" sz="1100" dirty="0"/>
              <a:t>20mm/</a:t>
            </a:r>
            <a:r>
              <a:rPr lang="hu-HU" sz="1100" dirty="0"/>
              <a:t>mp nyomtatási sebesség</a:t>
            </a:r>
            <a:endParaRPr lang="en-GB" sz="1100" dirty="0"/>
          </a:p>
        </p:txBody>
      </p:sp>
      <p:sp>
        <p:nvSpPr>
          <p:cNvPr id="92" name="TextBox 91"/>
          <p:cNvSpPr txBox="1"/>
          <p:nvPr/>
        </p:nvSpPr>
        <p:spPr>
          <a:xfrm>
            <a:off x="5136740" y="4815669"/>
            <a:ext cx="9989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100" b="1" dirty="0"/>
              <a:t>Gyorsgombok</a:t>
            </a:r>
            <a:endParaRPr lang="en-GB" sz="1100" b="1" dirty="0"/>
          </a:p>
        </p:txBody>
      </p:sp>
      <p:grpSp>
        <p:nvGrpSpPr>
          <p:cNvPr id="136" name="Group 135"/>
          <p:cNvGrpSpPr/>
          <p:nvPr/>
        </p:nvGrpSpPr>
        <p:grpSpPr>
          <a:xfrm>
            <a:off x="2529798" y="4947252"/>
            <a:ext cx="972108" cy="81723"/>
            <a:chOff x="1833972" y="3661048"/>
            <a:chExt cx="972108" cy="81723"/>
          </a:xfrm>
        </p:grpSpPr>
        <p:sp>
          <p:nvSpPr>
            <p:cNvPr id="137" name="Freeform 3"/>
            <p:cNvSpPr/>
            <p:nvPr/>
          </p:nvSpPr>
          <p:spPr>
            <a:xfrm>
              <a:off x="1833972" y="3697052"/>
              <a:ext cx="921532" cy="45719"/>
            </a:xfrm>
            <a:custGeom>
              <a:avLst/>
              <a:gdLst/>
              <a:ahLst/>
              <a:cxnLst/>
              <a:rect l="0" t="0" r="0" b="0"/>
              <a:pathLst>
                <a:path w="597496">
                  <a:moveTo>
                    <a:pt x="597496" y="0"/>
                  </a:moveTo>
                  <a:lnTo>
                    <a:pt x="0" y="0"/>
                  </a:lnTo>
                </a:path>
              </a:pathLst>
            </a:custGeom>
            <a:ln w="39687">
              <a:solidFill>
                <a:srgbClr val="1D4E9E">
                  <a:alpha val="100000"/>
                </a:srgb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139" name="Flowchart: Connector 138"/>
            <p:cNvSpPr/>
            <p:nvPr/>
          </p:nvSpPr>
          <p:spPr>
            <a:xfrm>
              <a:off x="2734072" y="3661048"/>
              <a:ext cx="72008" cy="81723"/>
            </a:xfrm>
            <a:prstGeom prst="flowChartConnector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 rot="13504607">
            <a:off x="3575758" y="4108700"/>
            <a:ext cx="1841763" cy="165816"/>
            <a:chOff x="964317" y="3661048"/>
            <a:chExt cx="1841763" cy="165816"/>
          </a:xfrm>
        </p:grpSpPr>
        <p:sp>
          <p:nvSpPr>
            <p:cNvPr id="90" name="Freeform 3"/>
            <p:cNvSpPr/>
            <p:nvPr/>
          </p:nvSpPr>
          <p:spPr>
            <a:xfrm>
              <a:off x="964317" y="3710162"/>
              <a:ext cx="1765682" cy="116702"/>
            </a:xfrm>
            <a:custGeom>
              <a:avLst/>
              <a:gdLst/>
              <a:ahLst/>
              <a:cxnLst/>
              <a:rect l="0" t="0" r="0" b="0"/>
              <a:pathLst>
                <a:path w="597496">
                  <a:moveTo>
                    <a:pt x="597496" y="0"/>
                  </a:moveTo>
                  <a:lnTo>
                    <a:pt x="0" y="0"/>
                  </a:lnTo>
                </a:path>
              </a:pathLst>
            </a:custGeom>
            <a:ln w="39687">
              <a:solidFill>
                <a:srgbClr val="1D4E9E">
                  <a:alpha val="100000"/>
                </a:srgb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91" name="Flowchart: Connector 90"/>
            <p:cNvSpPr/>
            <p:nvPr/>
          </p:nvSpPr>
          <p:spPr>
            <a:xfrm>
              <a:off x="2734072" y="3661048"/>
              <a:ext cx="72008" cy="81723"/>
            </a:xfrm>
            <a:prstGeom prst="flowChartConnector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138228" y="7144434"/>
            <a:ext cx="278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Ergon</a:t>
            </a:r>
            <a:r>
              <a:rPr lang="hu-HU" sz="1400" b="1" dirty="0" err="1"/>
              <a:t>omikus</a:t>
            </a:r>
            <a:r>
              <a:rPr lang="hu-HU" sz="1400" b="1" dirty="0"/>
              <a:t> kialakítás</a:t>
            </a:r>
            <a:endParaRPr lang="en-GB" sz="1400" b="1" dirty="0"/>
          </a:p>
          <a:p>
            <a:r>
              <a:rPr lang="hu-HU" sz="1100" dirty="0"/>
              <a:t>Kényelmes, a kéz formájához igazodó tervezés</a:t>
            </a:r>
            <a:endParaRPr lang="en-GB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393812" y="7178336"/>
            <a:ext cx="3393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ja-JP" sz="1400" b="1" dirty="0" err="1"/>
              <a:t>Aut</a:t>
            </a:r>
            <a:r>
              <a:rPr lang="hu-HU" altLang="ja-JP" sz="1400" b="1" dirty="0" err="1"/>
              <a:t>omatikus</a:t>
            </a:r>
            <a:r>
              <a:rPr lang="hu-HU" altLang="ja-JP" sz="1400" b="1" dirty="0"/>
              <a:t> dizájn</a:t>
            </a:r>
            <a:endParaRPr lang="en-US" altLang="ja-JP" sz="1400" b="1" dirty="0"/>
          </a:p>
          <a:p>
            <a:r>
              <a:rPr lang="hu-HU" sz="1100" dirty="0"/>
              <a:t>Az automatikus tervezési funkció előre megtervezett címkéket kínál keretekkel és szimbólumokkal.</a:t>
            </a:r>
            <a:endParaRPr lang="hu-HU" sz="1100" dirty="0">
              <a:effectLst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16511" y="4875310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100" b="1" dirty="0"/>
              <a:t>Ergonomikus kialakítás</a:t>
            </a:r>
            <a:endParaRPr lang="en-GB" sz="11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285800" y="257508"/>
            <a:ext cx="6732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PT-H107 </a:t>
            </a:r>
            <a:r>
              <a:rPr lang="hu-HU" sz="2800" b="1" dirty="0">
                <a:solidFill>
                  <a:schemeClr val="bg1"/>
                </a:solidFill>
              </a:rPr>
              <a:t>ADATLAP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53779"/>
              </p:ext>
            </p:extLst>
          </p:nvPr>
        </p:nvGraphicFramePr>
        <p:xfrm>
          <a:off x="250129" y="1212776"/>
          <a:ext cx="3348039" cy="1240756"/>
        </p:xfrm>
        <a:graphic>
          <a:graphicData uri="http://schemas.openxmlformats.org/drawingml/2006/table">
            <a:tbl>
              <a:tblPr/>
              <a:tblGrid>
                <a:gridCol w="1296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9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rgbClr val="1C4E9D"/>
                          </a:solidFill>
                          <a:latin typeface="+mn-lt"/>
                        </a:rPr>
                        <a:t>Általános</a:t>
                      </a:r>
                      <a:endParaRPr lang="en-GB" sz="1100" b="1" i="0" u="none" strike="noStrike" dirty="0">
                        <a:solidFill>
                          <a:srgbClr val="1C4E9D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 doboz tartalma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 fontAlgn="b"/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PT-H107</a:t>
                      </a:r>
                      <a:r>
                        <a:rPr lang="en-GB" sz="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hu-HU" sz="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címkéző készülék</a:t>
                      </a:r>
                      <a:endParaRPr lang="en-GB" sz="800" b="0" i="0" u="none" strike="noStrike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 fontAlgn="b"/>
                      <a:r>
                        <a:rPr lang="en-GB" sz="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mm </a:t>
                      </a:r>
                      <a:r>
                        <a:rPr lang="en-GB" sz="80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TZe</a:t>
                      </a:r>
                      <a:r>
                        <a:rPr lang="en-GB" sz="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hu-HU" sz="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fehér alapon fekete szalag </a:t>
                      </a:r>
                      <a:r>
                        <a:rPr lang="en-GB" sz="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(4m)</a:t>
                      </a:r>
                    </a:p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Do</a:t>
                      </a:r>
                      <a:r>
                        <a:rPr lang="hu-HU" sz="800" b="0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ku</a:t>
                      </a:r>
                      <a:r>
                        <a:rPr lang="en-GB" sz="800" b="0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ment</a:t>
                      </a:r>
                      <a:r>
                        <a:rPr lang="hu-HU" sz="800" b="0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áció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Támogatott</a:t>
                      </a:r>
                      <a:r>
                        <a:rPr lang="hu-HU" sz="9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nyelvek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Angol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német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francia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spanyol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portugál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brazil-portugál, olasz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holland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dán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norvég, svéd, finn, </a:t>
                      </a:r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magyar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cseh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lengyel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román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szlovén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szlovák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horvát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b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brazil, portugál, török</a:t>
                      </a:r>
                      <a:endParaRPr lang="en-GB" sz="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" name="Picture 2" descr="blue b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7724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285800" y="257508"/>
            <a:ext cx="6732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PT-H107 </a:t>
            </a:r>
            <a:r>
              <a:rPr lang="hu-HU" sz="2800" b="1" dirty="0">
                <a:solidFill>
                  <a:schemeClr val="bg1"/>
                </a:solidFill>
              </a:rPr>
              <a:t>ADATLAP</a:t>
            </a:r>
            <a:endParaRPr lang="en-GB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455194"/>
              </p:ext>
            </p:extLst>
          </p:nvPr>
        </p:nvGraphicFramePr>
        <p:xfrm>
          <a:off x="249796" y="4705164"/>
          <a:ext cx="3348372" cy="4133143"/>
        </p:xfrm>
        <a:graphic>
          <a:graphicData uri="http://schemas.openxmlformats.org/drawingml/2006/table">
            <a:tbl>
              <a:tblPr/>
              <a:tblGrid>
                <a:gridCol w="1296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9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rgbClr val="1C4E9D"/>
                          </a:solidFill>
                          <a:latin typeface="Calibri"/>
                        </a:rPr>
                        <a:t>Beépített funkciók</a:t>
                      </a:r>
                      <a:endParaRPr lang="en-GB" sz="1100" b="1" i="0" u="none" strike="noStrike" dirty="0">
                        <a:solidFill>
                          <a:srgbClr val="1C4E9D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Billentyűzet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Számbillentyűk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800" b="0" dirty="0">
                          <a:solidFill>
                            <a:schemeClr val="tx1"/>
                          </a:solidFill>
                        </a:rPr>
                        <a:t>Igen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8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PC </a:t>
                      </a:r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interfész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800" dirty="0">
                          <a:solidFill>
                            <a:schemeClr val="tx1"/>
                          </a:solidFill>
                        </a:rPr>
                        <a:t>Nem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89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  <a:cs typeface="Times New Roman"/>
                        </a:rPr>
                        <a:t>Kijelző mérete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58×22 (mm)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  <a:cs typeface="Tahoma"/>
                        </a:rPr>
                        <a:t>Kijelző felbontása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12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karakteres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 ¦</a:t>
                      </a:r>
                      <a:r>
                        <a:rPr lang="en-GB" sz="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7 x 5 dots/</a:t>
                      </a:r>
                      <a:r>
                        <a:rPr lang="hu-HU" sz="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karakter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Nyomtatási sebesség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Max.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20mm/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mp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Nyomtatási felbontás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180dpi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Maximum</a:t>
                      </a:r>
                      <a:r>
                        <a:rPr lang="en-GB" sz="900" b="1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hu-HU" sz="900" b="1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nyomtatási magasság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9.0mm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8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Vágóegység típusa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Kézi</a:t>
                      </a:r>
                      <a:endParaRPr lang="en-GB" sz="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Címke hosszúsága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30mm minimum 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¦ 300mm maximum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Maximum</a:t>
                      </a:r>
                      <a:r>
                        <a:rPr lang="en-GB" sz="900" b="1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hu-HU" sz="900" b="1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sorok száma / címke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98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Függőleges nyomtatás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800" b="0" dirty="0">
                          <a:solidFill>
                            <a:schemeClr val="tx1"/>
                          </a:solidFill>
                        </a:rPr>
                        <a:t>Igen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98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Tükörnyomtatás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800" b="0" dirty="0">
                          <a:solidFill>
                            <a:schemeClr val="tx1"/>
                          </a:solidFill>
                        </a:rPr>
                        <a:t>Nem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98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Másolatok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 9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98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Sorszámozás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em</a:t>
                      </a:r>
                      <a:endParaRPr lang="en-GB" sz="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253877"/>
              </p:ext>
            </p:extLst>
          </p:nvPr>
        </p:nvGraphicFramePr>
        <p:xfrm>
          <a:off x="3850196" y="1212776"/>
          <a:ext cx="3348039" cy="2088232"/>
        </p:xfrm>
        <a:graphic>
          <a:graphicData uri="http://schemas.openxmlformats.org/drawingml/2006/table">
            <a:tbl>
              <a:tblPr/>
              <a:tblGrid>
                <a:gridCol w="1296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9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rgbClr val="1C4E9D"/>
                          </a:solidFill>
                          <a:latin typeface="+mn-lt"/>
                        </a:rPr>
                        <a:t>Címke</a:t>
                      </a:r>
                      <a:r>
                        <a:rPr lang="hu-HU" sz="1100" b="1" i="0" u="none" strike="noStrike" baseline="0" dirty="0">
                          <a:solidFill>
                            <a:srgbClr val="1C4E9D"/>
                          </a:solidFill>
                          <a:latin typeface="+mn-lt"/>
                        </a:rPr>
                        <a:t> készítés</a:t>
                      </a:r>
                      <a:endParaRPr lang="en-GB" sz="1100" b="1" i="0" u="none" strike="noStrike" dirty="0">
                        <a:solidFill>
                          <a:srgbClr val="1C4E9D"/>
                        </a:solidFill>
                        <a:latin typeface="+mn-lt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Font</a:t>
                      </a:r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ok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1 ¦ Helsinki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Font </a:t>
                      </a:r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stílus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9 (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kivéve 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Normal) ¦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Normal, Bold, Outline, Shadow, Solid, Italic, Italic Bold, Italic Outline, Italic Shadow, Italic Solid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  <a:cs typeface="Times New Roman"/>
                        </a:rPr>
                        <a:t>Karakterek mérete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féle méret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kicsi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közepes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nagy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  <a:cs typeface="Tahoma"/>
                        </a:rPr>
                        <a:t>Szimbólumok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u="none" dirty="0">
                          <a:solidFill>
                            <a:schemeClr val="tx1"/>
                          </a:solidFill>
                        </a:rPr>
                        <a:t>177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Keretek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0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Vonalkód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800" b="0" dirty="0">
                          <a:solidFill>
                            <a:schemeClr val="tx1"/>
                          </a:solidFill>
                        </a:rPr>
                        <a:t>Nem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802882"/>
              </p:ext>
            </p:extLst>
          </p:nvPr>
        </p:nvGraphicFramePr>
        <p:xfrm>
          <a:off x="249796" y="3574140"/>
          <a:ext cx="3348039" cy="722752"/>
        </p:xfrm>
        <a:graphic>
          <a:graphicData uri="http://schemas.openxmlformats.org/drawingml/2006/table">
            <a:tbl>
              <a:tblPr/>
              <a:tblGrid>
                <a:gridCol w="1296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rgbClr val="1C4E9D"/>
                          </a:solidFill>
                          <a:latin typeface="+mn-lt"/>
                        </a:rPr>
                        <a:t>Méretek </a:t>
                      </a:r>
                      <a:r>
                        <a:rPr lang="en-GB" sz="1100" b="1" i="0" u="none" strike="noStrike" dirty="0">
                          <a:solidFill>
                            <a:srgbClr val="1C4E9D"/>
                          </a:solidFill>
                          <a:latin typeface="+mn-lt"/>
                        </a:rPr>
                        <a:t> &amp; </a:t>
                      </a:r>
                      <a:r>
                        <a:rPr lang="hu-HU" sz="1100" b="1" i="0" u="none" strike="noStrike" dirty="0">
                          <a:solidFill>
                            <a:srgbClr val="1C4E9D"/>
                          </a:solidFill>
                          <a:latin typeface="+mn-lt"/>
                        </a:rPr>
                        <a:t>súly</a:t>
                      </a:r>
                      <a:endParaRPr lang="en-GB" sz="1100" b="1" i="0" u="none" strike="noStrike" dirty="0">
                        <a:solidFill>
                          <a:srgbClr val="1C4E9D"/>
                        </a:solidFill>
                        <a:latin typeface="+mn-lt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Doboz nélkül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110(</a:t>
                      </a:r>
                      <a:r>
                        <a:rPr lang="hu-HU" sz="800" b="0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szé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nb-NO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x 207 (</a:t>
                      </a:r>
                      <a:r>
                        <a:rPr lang="hu-HU" sz="800" b="0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mé</a:t>
                      </a:r>
                      <a:r>
                        <a:rPr lang="nb-NO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) x 59 (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ma</a:t>
                      </a:r>
                      <a:r>
                        <a:rPr lang="nb-NO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) ¦ 0.39</a:t>
                      </a:r>
                      <a:r>
                        <a:rPr lang="nb-NO" sz="8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k</a:t>
                      </a:r>
                      <a:r>
                        <a:rPr lang="nb-NO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Dobozzal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198(</a:t>
                      </a:r>
                      <a:r>
                        <a:rPr lang="hu-HU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szé</a:t>
                      </a:r>
                      <a:r>
                        <a:rPr lang="nb-NO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) x 270(</a:t>
                      </a:r>
                      <a:r>
                        <a:rPr lang="hu-HU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mé</a:t>
                      </a:r>
                      <a:r>
                        <a:rPr lang="nb-NO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) x 93(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</a:t>
                      </a:r>
                      <a:r>
                        <a:rPr lang="nb-NO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)  0.75kg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376467"/>
              </p:ext>
            </p:extLst>
          </p:nvPr>
        </p:nvGraphicFramePr>
        <p:xfrm>
          <a:off x="3886200" y="5765492"/>
          <a:ext cx="3348039" cy="847884"/>
        </p:xfrm>
        <a:graphic>
          <a:graphicData uri="http://schemas.openxmlformats.org/drawingml/2006/table">
            <a:tbl>
              <a:tblPr/>
              <a:tblGrid>
                <a:gridCol w="1296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b="1" i="0" u="none" strike="noStrike" dirty="0">
                          <a:solidFill>
                            <a:srgbClr val="1C4E9D"/>
                          </a:solidFill>
                          <a:latin typeface="+mn-lt"/>
                        </a:rPr>
                        <a:t>Opcionális tartozékok</a:t>
                      </a:r>
                      <a:endParaRPr lang="en-GB" sz="1100" b="1" i="0" u="none" strike="noStrike" dirty="0">
                        <a:solidFill>
                          <a:srgbClr val="1C4E9D"/>
                        </a:solidFill>
                        <a:latin typeface="+mn-lt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2" marR="5202" marT="520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8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Elemek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AAA 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alkáli</a:t>
                      </a: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/</a:t>
                      </a:r>
                      <a:r>
                        <a:rPr lang="hu-HU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újratölthető elemek</a:t>
                      </a:r>
                      <a:b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(LR03/HR03) x 6</a:t>
                      </a:r>
                      <a:endParaRPr lang="en-GB" sz="800" b="0" i="0" u="none" strike="noStrike" baseline="30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ctr"/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 u="none" strike="noStrike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362483"/>
              </p:ext>
            </p:extLst>
          </p:nvPr>
        </p:nvGraphicFramePr>
        <p:xfrm>
          <a:off x="3886200" y="4677392"/>
          <a:ext cx="3348039" cy="819466"/>
        </p:xfrm>
        <a:graphic>
          <a:graphicData uri="http://schemas.openxmlformats.org/drawingml/2006/table">
            <a:tbl>
              <a:tblPr/>
              <a:tblGrid>
                <a:gridCol w="1296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72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b="1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Kellékek</a:t>
                      </a:r>
                      <a:endParaRPr lang="en-GB" sz="11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2" marR="5202" marT="520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789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Szalag típusa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TZe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950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Szalag szélessége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3.5, 6, 9,</a:t>
                      </a:r>
                      <a:r>
                        <a:rPr lang="en-GB" sz="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 12,mm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051023"/>
              </p:ext>
            </p:extLst>
          </p:nvPr>
        </p:nvGraphicFramePr>
        <p:xfrm>
          <a:off x="3850196" y="3586368"/>
          <a:ext cx="3348039" cy="722752"/>
        </p:xfrm>
        <a:graphic>
          <a:graphicData uri="http://schemas.openxmlformats.org/drawingml/2006/table">
            <a:tbl>
              <a:tblPr/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9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 dirty="0">
                          <a:solidFill>
                            <a:srgbClr val="1C4E9D"/>
                          </a:solidFill>
                          <a:latin typeface="Calibri"/>
                        </a:rPr>
                        <a:t>Memória</a:t>
                      </a:r>
                      <a:endParaRPr lang="en-GB" sz="1100" b="1" i="0" u="none" strike="noStrike" dirty="0">
                        <a:solidFill>
                          <a:srgbClr val="1C4E9D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202" marR="5202" marT="52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Max. </a:t>
                      </a:r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karakter/címke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karakter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 (50 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karakter </a:t>
                      </a:r>
                      <a:r>
                        <a:rPr lang="hu-HU" sz="800" b="0" baseline="0" dirty="0" err="1">
                          <a:solidFill>
                            <a:schemeClr val="tx1"/>
                          </a:solidFill>
                        </a:rPr>
                        <a:t>Deco</a:t>
                      </a:r>
                      <a:r>
                        <a:rPr lang="hu-HU" sz="800" b="0" baseline="0" dirty="0">
                          <a:solidFill>
                            <a:schemeClr val="tx1"/>
                          </a:solidFill>
                        </a:rPr>
                        <a:t>-módhoz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Címke</a:t>
                      </a:r>
                      <a:r>
                        <a:rPr lang="hu-HU" sz="9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 memóriák száma</a:t>
                      </a:r>
                      <a:endParaRPr lang="en-GB" sz="9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hu-HU" sz="800" b="0" dirty="0">
                          <a:solidFill>
                            <a:schemeClr val="tx1"/>
                          </a:solidFill>
                        </a:rPr>
                        <a:t>lehetőség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llaboration Document" ma:contentTypeID="0x010100389CA130E6BE4FE9A35BBE82DCCFEDEA0075C0836A23744DC3B79DB641DEE585DE00AD900CB0B01F4F4DA854A53F83548C93004A4AED5B434D412DAB68C79F1518F70D004FDFFC9700AEEF408EA3F72538AC15FA" ma:contentTypeVersion="12" ma:contentTypeDescription="" ma:contentTypeScope="" ma:versionID="de72647e769605047ab655eef133f2f2">
  <xsd:schema xmlns:xsd="http://www.w3.org/2001/XMLSchema" xmlns:xs="http://www.w3.org/2001/XMLSchema" xmlns:p="http://schemas.microsoft.com/office/2006/metadata/properties" xmlns:ns2="4cce3058-3268-4cf4-857b-7c02cf44adb1" xmlns:ns3="1d514fcb-f1b9-4753-b090-ab8f37e7a773" targetNamespace="http://schemas.microsoft.com/office/2006/metadata/properties" ma:root="true" ma:fieldsID="02acbd10c4c80bc54c6f078c9239bfaa" ns2:_="" ns3:_="">
    <xsd:import namespace="4cce3058-3268-4cf4-857b-7c02cf44adb1"/>
    <xsd:import namespace="1d514fcb-f1b9-4753-b090-ab8f37e7a773"/>
    <xsd:element name="properties">
      <xsd:complexType>
        <xsd:sequence>
          <xsd:element name="documentManagement">
            <xsd:complexType>
              <xsd:all>
                <xsd:element ref="ns2:InformationClassificationTaxHTField1" minOccurs="0"/>
                <xsd:element ref="ns2:DocumentTypeTaxHTField1" minOccurs="0"/>
                <xsd:element ref="ns2:TaxKeywordTaxHTField" minOccurs="0"/>
                <xsd:element ref="ns2:TaxCatchAll" minOccurs="0"/>
                <xsd:element ref="ns2:SalesOrgMultiTaxHTField1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e3058-3268-4cf4-857b-7c02cf44adb1" elementFormDefault="qualified">
    <xsd:import namespace="http://schemas.microsoft.com/office/2006/documentManagement/types"/>
    <xsd:import namespace="http://schemas.microsoft.com/office/infopath/2007/PartnerControls"/>
    <xsd:element name="InformationClassificationTaxHTField1" ma:index="9" ma:taxonomy="true" ma:internalName="InformationClassificationTaxHTField1" ma:taxonomyFieldName="InformationClassification" ma:displayName="Information Classification" ma:default="5;#Internal Information|809fd43d-10cf-41e8-a7df-48ff0ea064ec" ma:fieldId="{be19f7d0-2e8e-40f8-87d6-b41305b20166}" ma:sspId="d98a4c3b-8248-44a2-ad17-3e21d291193d" ma:termSetId="d91414b2-7b5c-4c60-940d-49ddb774239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TypeTaxHTField1" ma:index="11" ma:taxonomy="true" ma:internalName="DocumentTypeTaxHTField1" ma:taxonomyFieldName="DocumentType" ma:displayName="Document Type" ma:default="7;#Brother Document|45f63306-e04b-458d-8b22-51a8c69c2f7b" ma:fieldId="{4f77cac0-ae2e-4382-bd8f-ac194bfd7b0a}" ma:sspId="d98a4c3b-8248-44a2-ad17-3e21d291193d" ma:termSetId="771ee7f5-0e2d-42e6-b467-72afeca9cc2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d98a4c3b-8248-44a2-ad17-3e21d291193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cd99f8-a4c9-4c92-8010-d6938a8d59ac}" ma:internalName="TaxCatchAll" ma:showField="CatchAllData" ma:web="4cce3058-3268-4cf4-857b-7c02cf44ad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alesOrgMultiTaxHTField1" ma:index="16" ma:taxonomy="true" ma:internalName="SalesOrgMultiTaxHTField1" ma:taxonomyFieldName="SalesOrgMulti" ma:displayName="Sales Org Multi" ma:default="2;#BIE|78a21f0c-b112-4f30-ad10-f0e1468d649e" ma:fieldId="{fa21cc8e-ce99-404b-8542-8d87b003dccd}" ma:taxonomyMulti="true" ma:sspId="d98a4c3b-8248-44a2-ad17-3e21d291193d" ma:termSetId="f02b283b-9c46-4bae-a993-eceac6db502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1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9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0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514fcb-f1b9-4753-b090-ab8f37e7a7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3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TypeTaxHTField1 xmlns="4cce3058-3268-4cf4-857b-7c02cf44adb1">
      <Terms xmlns="http://schemas.microsoft.com/office/infopath/2007/PartnerControls">
        <TermInfo xmlns="http://schemas.microsoft.com/office/infopath/2007/PartnerControls">
          <TermName xmlns="http://schemas.microsoft.com/office/infopath/2007/PartnerControls">Brother Document</TermName>
          <TermId xmlns="http://schemas.microsoft.com/office/infopath/2007/PartnerControls">45f63306-e04b-458d-8b22-51a8c69c2f7b</TermId>
        </TermInfo>
      </Terms>
    </DocumentTypeTaxHTField1>
    <SalesOrgMultiTaxHTField1 xmlns="4cce3058-3268-4cf4-857b-7c02cf44adb1">
      <Terms xmlns="http://schemas.microsoft.com/office/infopath/2007/PartnerControls">
        <TermInfo xmlns="http://schemas.microsoft.com/office/infopath/2007/PartnerControls">
          <TermName xmlns="http://schemas.microsoft.com/office/infopath/2007/PartnerControls">BIE</TermName>
          <TermId xmlns="http://schemas.microsoft.com/office/infopath/2007/PartnerControls">78a21f0c-b112-4f30-ad10-f0e1468d649e</TermId>
        </TermInfo>
      </Terms>
    </SalesOrgMultiTaxHTField1>
    <InformationClassificationTaxHTField1 xmlns="4cce3058-3268-4cf4-857b-7c02cf44adb1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Information</TermName>
          <TermId xmlns="http://schemas.microsoft.com/office/infopath/2007/PartnerControls">809fd43d-10cf-41e8-a7df-48ff0ea064ec</TermId>
        </TermInfo>
      </Terms>
    </InformationClassificationTaxHTField1>
    <TaxCatchAll xmlns="4cce3058-3268-4cf4-857b-7c02cf44adb1">
      <Value>5</Value>
      <Value>2</Value>
      <Value>7</Value>
    </TaxCatchAll>
    <TaxKeywordTaxHTField xmlns="4cce3058-3268-4cf4-857b-7c02cf44adb1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8BC984-B31C-4979-AA2E-B2FDAE565E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e3058-3268-4cf4-857b-7c02cf44adb1"/>
    <ds:schemaRef ds:uri="1d514fcb-f1b9-4753-b090-ab8f37e7a7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1BA6AC-D334-4EE9-8C8F-AE7907A7FFB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d514fcb-f1b9-4753-b090-ab8f37e7a773"/>
    <ds:schemaRef ds:uri="4cce3058-3268-4cf4-857b-7c02cf44adb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DC6D3F-4F34-4C42-AD4C-D2A153C1E8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6703</TotalTime>
  <Words>357</Words>
  <Application>Microsoft Office PowerPoint</Application>
  <PresentationFormat>Egyéni</PresentationFormat>
  <Paragraphs>93</Paragraphs>
  <Slides>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主题</vt:lpstr>
      <vt:lpstr>PowerPoint-bemutató</vt:lpstr>
      <vt:lpstr>PowerPoint-bemutató</vt:lpstr>
    </vt:vector>
  </TitlesOfParts>
  <Company>zhang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Dev6</dc:creator>
  <cp:keywords/>
  <cp:lastModifiedBy>Czipo, Agnes (BHU)</cp:lastModifiedBy>
  <cp:revision>232</cp:revision>
  <dcterms:created xsi:type="dcterms:W3CDTF">2011-07-04T07:01:15Z</dcterms:created>
  <dcterms:modified xsi:type="dcterms:W3CDTF">2019-12-17T09:44:04Z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0x010100389CA130E6BE4FE9A35BBE82DCCFEDEA0075C0836A23744DC3B79DB641DEE585DE00AD900CB0B01F4F4DA854A53F83548C93004A4AED5B434D412DAB68C79F1518F70D004FDFFC9700AEEF408EA3F72538AC15FA</vt:lpwstr>
  </property>
  <property fmtid="{D5CDD505-2E9C-101B-9397-08002B2CF9AE}" pid="3" name="InformationClassification">
    <vt:lpwstr>5;#Internal Information|809fd43d-10cf-41e8-a7df-48ff0ea064ec</vt:lpwstr>
  </property>
  <property fmtid="{D5CDD505-2E9C-101B-9397-08002B2CF9AE}" pid="4" name="TaxKeyword">
    <vt:lpwstr/>
  </property>
  <property fmtid="{D5CDD505-2E9C-101B-9397-08002B2CF9AE}" pid="5" name="DocumentType">
    <vt:lpwstr>7;#Brother Document|45f63306-e04b-458d-8b22-51a8c69c2f7b</vt:lpwstr>
  </property>
  <property fmtid="{D5CDD505-2E9C-101B-9397-08002B2CF9AE}" pid="6" name="SalesOrgMulti">
    <vt:lpwstr>2;#BIE|78a21f0c-b112-4f30-ad10-f0e1468d649e</vt:lpwstr>
  </property>
</Properties>
</file>